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9" r:id="rId4"/>
    <p:sldId id="260" r:id="rId5"/>
    <p:sldId id="261" r:id="rId6"/>
    <p:sldId id="262" r:id="rId7"/>
    <p:sldId id="263" r:id="rId8"/>
  </p:sldIdLst>
  <p:sldSz cx="18288000" cy="10287000"/>
  <p:notesSz cx="6858000" cy="9144000"/>
  <p:embeddedFontLst>
    <p:embeddedFont>
      <p:font typeface="Archivo Black" panose="020B0604020202020204" charset="0"/>
      <p:regular r:id="rId9"/>
    </p:embeddedFont>
    <p:embeddedFont>
      <p:font typeface="Caladea" panose="020B0604020202020204" charset="0"/>
      <p:regular r:id="rId10"/>
    </p:embeddedFont>
    <p:embeddedFont>
      <p:font typeface="Canva Sans" panose="020B0604020202020204" charset="0"/>
      <p:regular r:id="rId11"/>
    </p:embeddedFont>
    <p:embeddedFont>
      <p:font typeface="Canva Sans Bold" panose="020B0604020202020204" charset="0"/>
      <p:regular r:id="rId12"/>
    </p:embeddedFont>
    <p:embeddedFont>
      <p:font typeface="Horizon" panose="020B0604020202020204" charset="0"/>
      <p:regular r:id="rId13"/>
    </p:embeddedFont>
    <p:embeddedFont>
      <p:font typeface="Livvic Bold" panose="020B0604020202020204" charset="0"/>
      <p:regular r:id="rId14"/>
    </p:embeddedFont>
    <p:embeddedFont>
      <p:font typeface="Livvic Heavy" panose="020B0604020202020204" charset="0"/>
      <p:regular r:id="rId15"/>
    </p:embeddedFont>
    <p:embeddedFont>
      <p:font typeface="Montserrat" panose="00000500000000000000" pitchFamily="2" charset="0"/>
      <p:regular r:id="rId16"/>
    </p:embeddedFont>
    <p:embeddedFont>
      <p:font typeface="Montserrat Bold" panose="00000800000000000000" charset="0"/>
      <p:regular r:id="rId17"/>
    </p:embeddedFont>
    <p:embeddedFont>
      <p:font typeface="Montserrat Ultra-Bold" panose="020B0604020202020204" charset="0"/>
      <p:regular r:id="rId18"/>
    </p:embeddedFont>
    <p:embeddedFont>
      <p:font typeface="Now Bold" panose="020B0604020202020204" charset="0"/>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40" d="100"/>
          <a:sy n="40" d="100"/>
        </p:scale>
        <p:origin x="1531" y="53"/>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5.fntdata"/><Relationship Id="rId18" Type="http://schemas.openxmlformats.org/officeDocument/2006/relationships/font" Target="fonts/font10.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font" Target="fonts/font4.fntdata"/><Relationship Id="rId17" Type="http://schemas.openxmlformats.org/officeDocument/2006/relationships/font" Target="fonts/font9.fntdata"/><Relationship Id="rId2" Type="http://schemas.openxmlformats.org/officeDocument/2006/relationships/slide" Target="slides/slide1.xml"/><Relationship Id="rId16" Type="http://schemas.openxmlformats.org/officeDocument/2006/relationships/font" Target="fonts/font8.fntdata"/><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3.fntdata"/><Relationship Id="rId5" Type="http://schemas.openxmlformats.org/officeDocument/2006/relationships/slide" Target="slides/slide4.xml"/><Relationship Id="rId15" Type="http://schemas.openxmlformats.org/officeDocument/2006/relationships/font" Target="fonts/font7.fntdata"/><Relationship Id="rId23" Type="http://schemas.openxmlformats.org/officeDocument/2006/relationships/tableStyles" Target="tableStyles.xml"/><Relationship Id="rId10" Type="http://schemas.openxmlformats.org/officeDocument/2006/relationships/font" Target="fonts/font2.fntdata"/><Relationship Id="rId19"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font" Target="fonts/font1.fntdata"/><Relationship Id="rId14" Type="http://schemas.openxmlformats.org/officeDocument/2006/relationships/font" Target="fonts/font6.fntdata"/><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4/2/2024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4/2/2024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4/2/2024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4/2/2024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jpeg"/></Relationships>
</file>

<file path=ppt/slides/_rels/slide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6.jpeg"/></Relationships>
</file>

<file path=ppt/slides/_rels/slide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7.jpeg"/></Relationships>
</file>

<file path=ppt/slides/_rels/slide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8.jpeg"/></Relationships>
</file>

<file path=ppt/slides/_rels/slide5.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 Id="rId5" Type="http://schemas.openxmlformats.org/officeDocument/2006/relationships/image" Target="../media/image14.sv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svg"/><Relationship Id="rId2" Type="http://schemas.openxmlformats.org/officeDocument/2006/relationships/image" Target="../media/image15.jpe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sv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sp>
        <p:nvSpPr>
          <p:cNvPr id="2" name="Freeform 2"/>
          <p:cNvSpPr/>
          <p:nvPr/>
        </p:nvSpPr>
        <p:spPr>
          <a:xfrm>
            <a:off x="10066993" y="-4329986"/>
            <a:ext cx="12697679" cy="12697679"/>
          </a:xfrm>
          <a:custGeom>
            <a:avLst/>
            <a:gdLst/>
            <a:ahLst/>
            <a:cxnLst/>
            <a:rect l="l" t="t" r="r" b="b"/>
            <a:pathLst>
              <a:path w="12697679" h="12697679">
                <a:moveTo>
                  <a:pt x="0" y="0"/>
                </a:moveTo>
                <a:lnTo>
                  <a:pt x="12697678" y="0"/>
                </a:lnTo>
                <a:lnTo>
                  <a:pt x="12697678" y="12697679"/>
                </a:lnTo>
                <a:lnTo>
                  <a:pt x="0" y="12697679"/>
                </a:lnTo>
                <a:lnTo>
                  <a:pt x="0" y="0"/>
                </a:lnTo>
                <a:close/>
              </a:path>
            </a:pathLst>
          </a:custGeom>
          <a:blipFill>
            <a:blip r:embed="rId2">
              <a:alphaModFix amt="40000"/>
              <a:extLst>
                <a:ext uri="{96DAC541-7B7A-43D3-8B79-37D633B846F1}">
                  <asvg:svgBlip xmlns:asvg="http://schemas.microsoft.com/office/drawing/2016/SVG/main" r:embed="rId3"/>
                </a:ext>
              </a:extLst>
            </a:blip>
            <a:stretch>
              <a:fillRect/>
            </a:stretch>
          </a:blipFill>
        </p:spPr>
      </p:sp>
      <p:sp>
        <p:nvSpPr>
          <p:cNvPr id="3" name="Freeform 3"/>
          <p:cNvSpPr/>
          <p:nvPr/>
        </p:nvSpPr>
        <p:spPr>
          <a:xfrm>
            <a:off x="10629713" y="-3456239"/>
            <a:ext cx="11196522" cy="11196522"/>
          </a:xfrm>
          <a:custGeom>
            <a:avLst/>
            <a:gdLst/>
            <a:ahLst/>
            <a:cxnLst/>
            <a:rect l="l" t="t" r="r" b="b"/>
            <a:pathLst>
              <a:path w="11196522" h="11196522">
                <a:moveTo>
                  <a:pt x="0" y="0"/>
                </a:moveTo>
                <a:lnTo>
                  <a:pt x="11196521" y="0"/>
                </a:lnTo>
                <a:lnTo>
                  <a:pt x="11196521" y="11196522"/>
                </a:lnTo>
                <a:lnTo>
                  <a:pt x="0" y="11196522"/>
                </a:lnTo>
                <a:lnTo>
                  <a:pt x="0" y="0"/>
                </a:lnTo>
                <a:close/>
              </a:path>
            </a:pathLst>
          </a:custGeom>
          <a:blipFill>
            <a:blip r:embed="rId2">
              <a:alphaModFix amt="40000"/>
              <a:extLst>
                <a:ext uri="{96DAC541-7B7A-43D3-8B79-37D633B846F1}">
                  <asvg:svgBlip xmlns:asvg="http://schemas.microsoft.com/office/drawing/2016/SVG/main" r:embed="rId3"/>
                </a:ext>
              </a:extLst>
            </a:blip>
            <a:stretch>
              <a:fillRect/>
            </a:stretch>
          </a:blipFill>
        </p:spPr>
      </p:sp>
      <p:sp>
        <p:nvSpPr>
          <p:cNvPr id="4" name="Freeform 4"/>
          <p:cNvSpPr/>
          <p:nvPr/>
        </p:nvSpPr>
        <p:spPr>
          <a:xfrm>
            <a:off x="11341468" y="-2744483"/>
            <a:ext cx="9773010" cy="9773010"/>
          </a:xfrm>
          <a:custGeom>
            <a:avLst/>
            <a:gdLst/>
            <a:ahLst/>
            <a:cxnLst/>
            <a:rect l="l" t="t" r="r" b="b"/>
            <a:pathLst>
              <a:path w="9773010" h="9773010">
                <a:moveTo>
                  <a:pt x="0" y="0"/>
                </a:moveTo>
                <a:lnTo>
                  <a:pt x="9773011" y="0"/>
                </a:lnTo>
                <a:lnTo>
                  <a:pt x="9773011" y="9773010"/>
                </a:lnTo>
                <a:lnTo>
                  <a:pt x="0" y="9773010"/>
                </a:lnTo>
                <a:lnTo>
                  <a:pt x="0" y="0"/>
                </a:lnTo>
                <a:close/>
              </a:path>
            </a:pathLst>
          </a:custGeom>
          <a:blipFill>
            <a:blip r:embed="rId2">
              <a:alphaModFix amt="40000"/>
              <a:extLst>
                <a:ext uri="{96DAC541-7B7A-43D3-8B79-37D633B846F1}">
                  <asvg:svgBlip xmlns:asvg="http://schemas.microsoft.com/office/drawing/2016/SVG/main" r:embed="rId3"/>
                </a:ext>
              </a:extLst>
            </a:blip>
            <a:stretch>
              <a:fillRect/>
            </a:stretch>
          </a:blipFill>
        </p:spPr>
      </p:sp>
      <p:sp>
        <p:nvSpPr>
          <p:cNvPr id="5" name="Freeform 5"/>
          <p:cNvSpPr/>
          <p:nvPr/>
        </p:nvSpPr>
        <p:spPr>
          <a:xfrm>
            <a:off x="-4449021" y="8597376"/>
            <a:ext cx="7242399" cy="7242399"/>
          </a:xfrm>
          <a:custGeom>
            <a:avLst/>
            <a:gdLst/>
            <a:ahLst/>
            <a:cxnLst/>
            <a:rect l="l" t="t" r="r" b="b"/>
            <a:pathLst>
              <a:path w="7242399" h="7242399">
                <a:moveTo>
                  <a:pt x="0" y="0"/>
                </a:moveTo>
                <a:lnTo>
                  <a:pt x="7242399" y="0"/>
                </a:lnTo>
                <a:lnTo>
                  <a:pt x="7242399" y="7242399"/>
                </a:lnTo>
                <a:lnTo>
                  <a:pt x="0" y="7242399"/>
                </a:lnTo>
                <a:lnTo>
                  <a:pt x="0" y="0"/>
                </a:lnTo>
                <a:close/>
              </a:path>
            </a:pathLst>
          </a:custGeom>
          <a:blipFill>
            <a:blip r:embed="rId2">
              <a:alphaModFix amt="40000"/>
              <a:extLst>
                <a:ext uri="{96DAC541-7B7A-43D3-8B79-37D633B846F1}">
                  <asvg:svgBlip xmlns:asvg="http://schemas.microsoft.com/office/drawing/2016/SVG/main" r:embed="rId3"/>
                </a:ext>
              </a:extLst>
            </a:blip>
            <a:stretch>
              <a:fillRect/>
            </a:stretch>
          </a:blipFill>
        </p:spPr>
      </p:sp>
      <p:sp>
        <p:nvSpPr>
          <p:cNvPr id="6" name="Freeform 6"/>
          <p:cNvSpPr/>
          <p:nvPr/>
        </p:nvSpPr>
        <p:spPr>
          <a:xfrm>
            <a:off x="-4037407" y="8112260"/>
            <a:ext cx="7242399" cy="7242399"/>
          </a:xfrm>
          <a:custGeom>
            <a:avLst/>
            <a:gdLst/>
            <a:ahLst/>
            <a:cxnLst/>
            <a:rect l="l" t="t" r="r" b="b"/>
            <a:pathLst>
              <a:path w="7242399" h="7242399">
                <a:moveTo>
                  <a:pt x="0" y="0"/>
                </a:moveTo>
                <a:lnTo>
                  <a:pt x="7242399" y="0"/>
                </a:lnTo>
                <a:lnTo>
                  <a:pt x="7242399" y="7242399"/>
                </a:lnTo>
                <a:lnTo>
                  <a:pt x="0" y="7242399"/>
                </a:lnTo>
                <a:lnTo>
                  <a:pt x="0" y="0"/>
                </a:lnTo>
                <a:close/>
              </a:path>
            </a:pathLst>
          </a:custGeom>
          <a:blipFill>
            <a:blip r:embed="rId2">
              <a:alphaModFix amt="40000"/>
              <a:extLst>
                <a:ext uri="{96DAC541-7B7A-43D3-8B79-37D633B846F1}">
                  <asvg:svgBlip xmlns:asvg="http://schemas.microsoft.com/office/drawing/2016/SVG/main" r:embed="rId3"/>
                </a:ext>
              </a:extLst>
            </a:blip>
            <a:stretch>
              <a:fillRect/>
            </a:stretch>
          </a:blipFill>
        </p:spPr>
      </p:sp>
      <p:sp>
        <p:nvSpPr>
          <p:cNvPr id="7" name="Freeform 7"/>
          <p:cNvSpPr/>
          <p:nvPr/>
        </p:nvSpPr>
        <p:spPr>
          <a:xfrm>
            <a:off x="-4845934" y="9082492"/>
            <a:ext cx="7242399" cy="7242399"/>
          </a:xfrm>
          <a:custGeom>
            <a:avLst/>
            <a:gdLst/>
            <a:ahLst/>
            <a:cxnLst/>
            <a:rect l="l" t="t" r="r" b="b"/>
            <a:pathLst>
              <a:path w="7242399" h="7242399">
                <a:moveTo>
                  <a:pt x="0" y="0"/>
                </a:moveTo>
                <a:lnTo>
                  <a:pt x="7242399" y="0"/>
                </a:lnTo>
                <a:lnTo>
                  <a:pt x="7242399" y="7242399"/>
                </a:lnTo>
                <a:lnTo>
                  <a:pt x="0" y="7242399"/>
                </a:lnTo>
                <a:lnTo>
                  <a:pt x="0" y="0"/>
                </a:lnTo>
                <a:close/>
              </a:path>
            </a:pathLst>
          </a:custGeom>
          <a:blipFill>
            <a:blip r:embed="rId2">
              <a:alphaModFix amt="40000"/>
              <a:extLst>
                <a:ext uri="{96DAC541-7B7A-43D3-8B79-37D633B846F1}">
                  <asvg:svgBlip xmlns:asvg="http://schemas.microsoft.com/office/drawing/2016/SVG/main" r:embed="rId3"/>
                </a:ext>
              </a:extLst>
            </a:blip>
            <a:stretch>
              <a:fillRect/>
            </a:stretch>
          </a:blipFill>
        </p:spPr>
      </p:sp>
      <p:grpSp>
        <p:nvGrpSpPr>
          <p:cNvPr id="8" name="Group 8"/>
          <p:cNvGrpSpPr/>
          <p:nvPr/>
        </p:nvGrpSpPr>
        <p:grpSpPr>
          <a:xfrm>
            <a:off x="11941926" y="-2144025"/>
            <a:ext cx="8572095" cy="8572095"/>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666CF"/>
            </a:solidFill>
          </p:spPr>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11" name="Group 11"/>
          <p:cNvGrpSpPr/>
          <p:nvPr/>
        </p:nvGrpSpPr>
        <p:grpSpPr>
          <a:xfrm>
            <a:off x="-3939858" y="-3865172"/>
            <a:ext cx="6224073" cy="6224073"/>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2666CF"/>
              </a:solidFill>
              <a:prstDash val="solid"/>
              <a:miter/>
            </a:ln>
          </p:spPr>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14" name="Group 14"/>
          <p:cNvGrpSpPr/>
          <p:nvPr/>
        </p:nvGrpSpPr>
        <p:grpSpPr>
          <a:xfrm>
            <a:off x="11454403" y="8847190"/>
            <a:ext cx="4961429" cy="4961429"/>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2666CF"/>
              </a:solidFill>
              <a:prstDash val="solid"/>
              <a:miter/>
            </a:ln>
          </p:spPr>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17" name="Group 17"/>
          <p:cNvGrpSpPr>
            <a:grpSpLocks noChangeAspect="1"/>
          </p:cNvGrpSpPr>
          <p:nvPr/>
        </p:nvGrpSpPr>
        <p:grpSpPr>
          <a:xfrm>
            <a:off x="12709808" y="-1376129"/>
            <a:ext cx="7036331" cy="7036303"/>
            <a:chOff x="0" y="0"/>
            <a:chExt cx="6350000" cy="6349975"/>
          </a:xfrm>
        </p:grpSpPr>
        <p:sp>
          <p:nvSpPr>
            <p:cNvPr id="18" name="Freeform 18"/>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4"/>
              <a:stretch>
                <a:fillRect l="-24976" r="-24976"/>
              </a:stretch>
            </a:blipFill>
          </p:spPr>
        </p:sp>
      </p:grpSp>
      <p:grpSp>
        <p:nvGrpSpPr>
          <p:cNvPr id="19" name="Group 19"/>
          <p:cNvGrpSpPr/>
          <p:nvPr/>
        </p:nvGrpSpPr>
        <p:grpSpPr>
          <a:xfrm>
            <a:off x="1615473" y="619052"/>
            <a:ext cx="451662" cy="451662"/>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666CF"/>
            </a:solidFill>
          </p:spPr>
        </p:sp>
        <p:sp>
          <p:nvSpPr>
            <p:cNvPr id="21" name="TextBox 21"/>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2" name="Group 22"/>
          <p:cNvGrpSpPr/>
          <p:nvPr/>
        </p:nvGrpSpPr>
        <p:grpSpPr>
          <a:xfrm>
            <a:off x="15626996" y="9555207"/>
            <a:ext cx="451662" cy="451662"/>
            <a:chOff x="0" y="0"/>
            <a:chExt cx="812800" cy="812800"/>
          </a:xfrm>
        </p:grpSpPr>
        <p:sp>
          <p:nvSpPr>
            <p:cNvPr id="23" name="Freeform 2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666CF"/>
            </a:solidFill>
          </p:spPr>
        </p:sp>
        <p:sp>
          <p:nvSpPr>
            <p:cNvPr id="24" name="TextBox 2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25" name="Freeform 25"/>
          <p:cNvSpPr/>
          <p:nvPr/>
        </p:nvSpPr>
        <p:spPr>
          <a:xfrm>
            <a:off x="-281100" y="6310293"/>
            <a:ext cx="3314284" cy="4114800"/>
          </a:xfrm>
          <a:custGeom>
            <a:avLst/>
            <a:gdLst/>
            <a:ahLst/>
            <a:cxnLst/>
            <a:rect l="l" t="t" r="r" b="b"/>
            <a:pathLst>
              <a:path w="3314284" h="4114800">
                <a:moveTo>
                  <a:pt x="0" y="0"/>
                </a:moveTo>
                <a:lnTo>
                  <a:pt x="3314285" y="0"/>
                </a:lnTo>
                <a:lnTo>
                  <a:pt x="3314285"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26" name="TextBox 26"/>
          <p:cNvSpPr txBox="1"/>
          <p:nvPr/>
        </p:nvSpPr>
        <p:spPr>
          <a:xfrm>
            <a:off x="3033185" y="2082676"/>
            <a:ext cx="7551399" cy="4739006"/>
          </a:xfrm>
          <a:prstGeom prst="rect">
            <a:avLst/>
          </a:prstGeom>
        </p:spPr>
        <p:txBody>
          <a:bodyPr lIns="0" tIns="0" rIns="0" bIns="0" rtlCol="0" anchor="t">
            <a:spAutoFit/>
          </a:bodyPr>
          <a:lstStyle/>
          <a:p>
            <a:pPr algn="ctr">
              <a:lnSpc>
                <a:spcPts val="12319"/>
              </a:lnSpc>
            </a:pPr>
            <a:r>
              <a:rPr lang="en-US" sz="8799" dirty="0">
                <a:solidFill>
                  <a:srgbClr val="FFFFFF"/>
                </a:solidFill>
                <a:latin typeface="Horizon"/>
              </a:rPr>
              <a:t>SMART</a:t>
            </a:r>
          </a:p>
          <a:p>
            <a:pPr algn="ctr">
              <a:lnSpc>
                <a:spcPts val="12319"/>
              </a:lnSpc>
            </a:pPr>
            <a:r>
              <a:rPr lang="en-US" sz="8799" dirty="0">
                <a:solidFill>
                  <a:srgbClr val="FFFFFF"/>
                </a:solidFill>
                <a:latin typeface="Horizon"/>
              </a:rPr>
              <a:t> CITY</a:t>
            </a:r>
          </a:p>
          <a:p>
            <a:pPr algn="ctr">
              <a:lnSpc>
                <a:spcPts val="12319"/>
              </a:lnSpc>
            </a:pPr>
            <a:r>
              <a:rPr lang="en-US" sz="8799" dirty="0">
                <a:solidFill>
                  <a:srgbClr val="FFFFFF"/>
                </a:solidFill>
                <a:latin typeface="Horizon"/>
              </a:rPr>
              <a:t>MUMBAI</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sp>
        <p:nvSpPr>
          <p:cNvPr id="2" name="Freeform 2"/>
          <p:cNvSpPr/>
          <p:nvPr/>
        </p:nvSpPr>
        <p:spPr>
          <a:xfrm>
            <a:off x="9144000" y="1028700"/>
            <a:ext cx="8115300" cy="8115300"/>
          </a:xfrm>
          <a:custGeom>
            <a:avLst/>
            <a:gdLst/>
            <a:ahLst/>
            <a:cxnLst/>
            <a:rect l="l" t="t" r="r" b="b"/>
            <a:pathLst>
              <a:path w="8115300" h="8115300">
                <a:moveTo>
                  <a:pt x="0" y="0"/>
                </a:moveTo>
                <a:lnTo>
                  <a:pt x="8115300" y="0"/>
                </a:lnTo>
                <a:lnTo>
                  <a:pt x="8115300" y="8115300"/>
                </a:lnTo>
                <a:lnTo>
                  <a:pt x="0" y="8115300"/>
                </a:lnTo>
                <a:lnTo>
                  <a:pt x="0" y="0"/>
                </a:lnTo>
                <a:close/>
              </a:path>
            </a:pathLst>
          </a:custGeom>
          <a:blipFill>
            <a:blip r:embed="rId2">
              <a:alphaModFix amt="40000"/>
              <a:extLst>
                <a:ext uri="{96DAC541-7B7A-43D3-8B79-37D633B846F1}">
                  <asvg:svgBlip xmlns:asvg="http://schemas.microsoft.com/office/drawing/2016/SVG/main" r:embed="rId3"/>
                </a:ext>
              </a:extLst>
            </a:blip>
            <a:stretch>
              <a:fillRect/>
            </a:stretch>
          </a:blipFill>
        </p:spPr>
      </p:sp>
      <p:sp>
        <p:nvSpPr>
          <p:cNvPr id="3" name="Freeform 3"/>
          <p:cNvSpPr/>
          <p:nvPr/>
        </p:nvSpPr>
        <p:spPr>
          <a:xfrm>
            <a:off x="9546274" y="502685"/>
            <a:ext cx="9281630" cy="9281630"/>
          </a:xfrm>
          <a:custGeom>
            <a:avLst/>
            <a:gdLst/>
            <a:ahLst/>
            <a:cxnLst/>
            <a:rect l="l" t="t" r="r" b="b"/>
            <a:pathLst>
              <a:path w="9281630" h="9281630">
                <a:moveTo>
                  <a:pt x="0" y="0"/>
                </a:moveTo>
                <a:lnTo>
                  <a:pt x="9281630" y="0"/>
                </a:lnTo>
                <a:lnTo>
                  <a:pt x="9281630" y="9281630"/>
                </a:lnTo>
                <a:lnTo>
                  <a:pt x="0" y="9281630"/>
                </a:lnTo>
                <a:lnTo>
                  <a:pt x="0" y="0"/>
                </a:lnTo>
                <a:close/>
              </a:path>
            </a:pathLst>
          </a:custGeom>
          <a:blipFill>
            <a:blip r:embed="rId2">
              <a:alphaModFix amt="40000"/>
              <a:extLst>
                <a:ext uri="{96DAC541-7B7A-43D3-8B79-37D633B846F1}">
                  <asvg:svgBlip xmlns:asvg="http://schemas.microsoft.com/office/drawing/2016/SVG/main" r:embed="rId3"/>
                </a:ext>
              </a:extLst>
            </a:blip>
            <a:stretch>
              <a:fillRect/>
            </a:stretch>
          </a:blipFill>
        </p:spPr>
      </p:sp>
      <p:grpSp>
        <p:nvGrpSpPr>
          <p:cNvPr id="4" name="Group 4"/>
          <p:cNvGrpSpPr/>
          <p:nvPr/>
        </p:nvGrpSpPr>
        <p:grpSpPr>
          <a:xfrm>
            <a:off x="11291440" y="1588070"/>
            <a:ext cx="6996560" cy="6996560"/>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666CF"/>
            </a:solidFill>
          </p:spPr>
        </p:sp>
        <p:sp>
          <p:nvSpPr>
            <p:cNvPr id="6" name="TextBox 6"/>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7" name="Group 7"/>
          <p:cNvGrpSpPr/>
          <p:nvPr/>
        </p:nvGrpSpPr>
        <p:grpSpPr>
          <a:xfrm>
            <a:off x="11963855" y="8856765"/>
            <a:ext cx="574469" cy="574469"/>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666CF"/>
            </a:solidFill>
          </p:spPr>
        </p:sp>
        <p:sp>
          <p:nvSpPr>
            <p:cNvPr id="9" name="TextBox 9"/>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10" name="Group 10"/>
          <p:cNvGrpSpPr/>
          <p:nvPr/>
        </p:nvGrpSpPr>
        <p:grpSpPr>
          <a:xfrm>
            <a:off x="13899854" y="502685"/>
            <a:ext cx="574469" cy="574469"/>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666CF"/>
            </a:solidFill>
          </p:spPr>
        </p:sp>
        <p:sp>
          <p:nvSpPr>
            <p:cNvPr id="12" name="TextBox 12"/>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13" name="Group 13"/>
          <p:cNvGrpSpPr/>
          <p:nvPr/>
        </p:nvGrpSpPr>
        <p:grpSpPr>
          <a:xfrm>
            <a:off x="18000765" y="3055409"/>
            <a:ext cx="574469" cy="574469"/>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666CF"/>
            </a:solidFill>
          </p:spPr>
        </p:sp>
        <p:sp>
          <p:nvSpPr>
            <p:cNvPr id="15" name="TextBox 15"/>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16" name="Group 16"/>
          <p:cNvGrpSpPr>
            <a:grpSpLocks noChangeAspect="1"/>
          </p:cNvGrpSpPr>
          <p:nvPr/>
        </p:nvGrpSpPr>
        <p:grpSpPr>
          <a:xfrm>
            <a:off x="11778739" y="2075381"/>
            <a:ext cx="6021961" cy="6021937"/>
            <a:chOff x="0" y="0"/>
            <a:chExt cx="6350000" cy="6349975"/>
          </a:xfrm>
        </p:grpSpPr>
        <p:sp>
          <p:nvSpPr>
            <p:cNvPr id="17" name="Freeform 17"/>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4"/>
              <a:stretch>
                <a:fillRect l="-25518" r="-25518"/>
              </a:stretch>
            </a:blipFill>
          </p:spPr>
        </p:sp>
      </p:grpSp>
      <p:grpSp>
        <p:nvGrpSpPr>
          <p:cNvPr id="18" name="Group 18"/>
          <p:cNvGrpSpPr/>
          <p:nvPr/>
        </p:nvGrpSpPr>
        <p:grpSpPr>
          <a:xfrm>
            <a:off x="5656395" y="-4198573"/>
            <a:ext cx="4931343" cy="4931343"/>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7625" cap="sq">
              <a:solidFill>
                <a:srgbClr val="2666CF"/>
              </a:solidFill>
              <a:prstDash val="solid"/>
              <a:miter/>
            </a:ln>
          </p:spPr>
        </p:sp>
        <p:sp>
          <p:nvSpPr>
            <p:cNvPr id="20" name="TextBox 20"/>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21" name="TextBox 21"/>
          <p:cNvSpPr txBox="1"/>
          <p:nvPr/>
        </p:nvSpPr>
        <p:spPr>
          <a:xfrm>
            <a:off x="1828892" y="1138754"/>
            <a:ext cx="7655004" cy="936627"/>
          </a:xfrm>
          <a:prstGeom prst="rect">
            <a:avLst/>
          </a:prstGeom>
        </p:spPr>
        <p:txBody>
          <a:bodyPr lIns="0" tIns="0" rIns="0" bIns="0" rtlCol="0" anchor="t">
            <a:spAutoFit/>
          </a:bodyPr>
          <a:lstStyle/>
          <a:p>
            <a:pPr algn="ctr">
              <a:lnSpc>
                <a:spcPts val="7699"/>
              </a:lnSpc>
              <a:spcBef>
                <a:spcPct val="0"/>
              </a:spcBef>
            </a:pPr>
            <a:r>
              <a:rPr lang="en-US" sz="5499">
                <a:solidFill>
                  <a:srgbClr val="FFFFFF"/>
                </a:solidFill>
                <a:latin typeface="Livvic Bold"/>
              </a:rPr>
              <a:t>PROBLEM STATEMENT</a:t>
            </a:r>
          </a:p>
        </p:txBody>
      </p:sp>
      <p:sp>
        <p:nvSpPr>
          <p:cNvPr id="22" name="TextBox 22"/>
          <p:cNvSpPr txBox="1"/>
          <p:nvPr/>
        </p:nvSpPr>
        <p:spPr>
          <a:xfrm>
            <a:off x="967449" y="2969684"/>
            <a:ext cx="9377892" cy="5292539"/>
          </a:xfrm>
          <a:prstGeom prst="rect">
            <a:avLst/>
          </a:prstGeom>
        </p:spPr>
        <p:txBody>
          <a:bodyPr lIns="0" tIns="0" rIns="0" bIns="0" rtlCol="0" anchor="t">
            <a:spAutoFit/>
          </a:bodyPr>
          <a:lstStyle/>
          <a:p>
            <a:pPr algn="ctr">
              <a:lnSpc>
                <a:spcPts val="5208"/>
              </a:lnSpc>
              <a:spcBef>
                <a:spcPct val="0"/>
              </a:spcBef>
            </a:pPr>
            <a:r>
              <a:rPr lang="en-US" sz="3720" dirty="0">
                <a:solidFill>
                  <a:srgbClr val="FFFFFF"/>
                </a:solidFill>
                <a:latin typeface="Caladea"/>
              </a:rPr>
              <a:t>Everyday a large number of people are coming to cities for seeking jobs, business, tourism, etc. Initially all the places of the city are unknown to the new comers in the city. They don’t know much about booking hotel, transportation, shopping, etc. But implementation of Smart City Project provides the complete solution package for new comers.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sp>
        <p:nvSpPr>
          <p:cNvPr id="2" name="Freeform 2"/>
          <p:cNvSpPr/>
          <p:nvPr/>
        </p:nvSpPr>
        <p:spPr>
          <a:xfrm>
            <a:off x="-2733523" y="-2907155"/>
            <a:ext cx="9385696" cy="9385696"/>
          </a:xfrm>
          <a:custGeom>
            <a:avLst/>
            <a:gdLst/>
            <a:ahLst/>
            <a:cxnLst/>
            <a:rect l="l" t="t" r="r" b="b"/>
            <a:pathLst>
              <a:path w="9385696" h="9385696">
                <a:moveTo>
                  <a:pt x="0" y="0"/>
                </a:moveTo>
                <a:lnTo>
                  <a:pt x="9385696" y="0"/>
                </a:lnTo>
                <a:lnTo>
                  <a:pt x="9385696" y="9385696"/>
                </a:lnTo>
                <a:lnTo>
                  <a:pt x="0" y="9385696"/>
                </a:lnTo>
                <a:lnTo>
                  <a:pt x="0" y="0"/>
                </a:lnTo>
                <a:close/>
              </a:path>
            </a:pathLst>
          </a:custGeom>
          <a:blipFill>
            <a:blip r:embed="rId2">
              <a:alphaModFix amt="40000"/>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4438135" y="-2105506"/>
            <a:ext cx="3134206" cy="3134206"/>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7625" cap="sq">
              <a:solidFill>
                <a:srgbClr val="2666CF"/>
              </a:solidFill>
              <a:prstDash val="solid"/>
              <a:miter/>
            </a:ln>
          </p:spPr>
        </p:sp>
        <p:sp>
          <p:nvSpPr>
            <p:cNvPr id="5" name="TextBox 5"/>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2086588" y="-2260220"/>
            <a:ext cx="8091825" cy="8091825"/>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666CF"/>
            </a:solidFill>
          </p:spPr>
        </p:sp>
        <p:sp>
          <p:nvSpPr>
            <p:cNvPr id="8" name="TextBox 8"/>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9" name="Group 9"/>
          <p:cNvGrpSpPr>
            <a:grpSpLocks noChangeAspect="1"/>
          </p:cNvGrpSpPr>
          <p:nvPr/>
        </p:nvGrpSpPr>
        <p:grpSpPr>
          <a:xfrm>
            <a:off x="-1558841" y="-1732458"/>
            <a:ext cx="7036331" cy="7036303"/>
            <a:chOff x="0" y="0"/>
            <a:chExt cx="6350000" cy="6349975"/>
          </a:xfrm>
        </p:grpSpPr>
        <p:sp>
          <p:nvSpPr>
            <p:cNvPr id="10" name="Freeform 10"/>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4"/>
              <a:stretch>
                <a:fillRect l="-27170" r="-27170"/>
              </a:stretch>
            </a:blipFill>
          </p:spPr>
        </p:sp>
      </p:grpSp>
      <p:sp>
        <p:nvSpPr>
          <p:cNvPr id="11" name="TextBox 11"/>
          <p:cNvSpPr txBox="1"/>
          <p:nvPr/>
        </p:nvSpPr>
        <p:spPr>
          <a:xfrm>
            <a:off x="7287908" y="1437073"/>
            <a:ext cx="8725098" cy="802015"/>
          </a:xfrm>
          <a:prstGeom prst="rect">
            <a:avLst/>
          </a:prstGeom>
        </p:spPr>
        <p:txBody>
          <a:bodyPr lIns="0" tIns="0" rIns="0" bIns="0" rtlCol="0" anchor="t">
            <a:spAutoFit/>
          </a:bodyPr>
          <a:lstStyle/>
          <a:p>
            <a:pPr algn="ctr">
              <a:lnSpc>
                <a:spcPts val="6060"/>
              </a:lnSpc>
            </a:pPr>
            <a:r>
              <a:rPr lang="en-US" sz="6000">
                <a:solidFill>
                  <a:srgbClr val="FFFFFF"/>
                </a:solidFill>
                <a:latin typeface="Livvic Heavy"/>
              </a:rPr>
              <a:t> INTRODUCTION</a:t>
            </a:r>
          </a:p>
        </p:txBody>
      </p:sp>
      <p:grpSp>
        <p:nvGrpSpPr>
          <p:cNvPr id="12" name="Group 12"/>
          <p:cNvGrpSpPr/>
          <p:nvPr/>
        </p:nvGrpSpPr>
        <p:grpSpPr>
          <a:xfrm>
            <a:off x="17295677" y="2050337"/>
            <a:ext cx="655396" cy="655396"/>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666CF"/>
            </a:solidFill>
          </p:spPr>
        </p:sp>
        <p:sp>
          <p:nvSpPr>
            <p:cNvPr id="14" name="TextBox 1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15" name="Group 15"/>
          <p:cNvGrpSpPr/>
          <p:nvPr/>
        </p:nvGrpSpPr>
        <p:grpSpPr>
          <a:xfrm>
            <a:off x="15485402" y="-2465672"/>
            <a:ext cx="4931343" cy="4931343"/>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7625" cap="sq">
              <a:solidFill>
                <a:srgbClr val="2666CF"/>
              </a:solidFill>
              <a:prstDash val="solid"/>
              <a:miter/>
            </a:ln>
          </p:spPr>
        </p:sp>
        <p:sp>
          <p:nvSpPr>
            <p:cNvPr id="17" name="TextBox 17"/>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18" name="TextBox 18"/>
          <p:cNvSpPr txBox="1"/>
          <p:nvPr/>
        </p:nvSpPr>
        <p:spPr>
          <a:xfrm>
            <a:off x="5827422" y="3107352"/>
            <a:ext cx="11940083" cy="6474145"/>
          </a:xfrm>
          <a:prstGeom prst="rect">
            <a:avLst/>
          </a:prstGeom>
        </p:spPr>
        <p:txBody>
          <a:bodyPr lIns="0" tIns="0" rIns="0" bIns="0" rtlCol="0" anchor="t">
            <a:spAutoFit/>
          </a:bodyPr>
          <a:lstStyle/>
          <a:p>
            <a:pPr algn="just">
              <a:lnSpc>
                <a:spcPts val="5008"/>
              </a:lnSpc>
              <a:spcBef>
                <a:spcPct val="0"/>
              </a:spcBef>
            </a:pPr>
            <a:r>
              <a:rPr lang="en-US" sz="3577" dirty="0">
                <a:solidFill>
                  <a:srgbClr val="FFFFFF"/>
                </a:solidFill>
                <a:latin typeface="Caladea"/>
              </a:rPr>
              <a:t>Smart City is a web-based software developed to store the details of a city. </a:t>
            </a:r>
          </a:p>
          <a:p>
            <a:pPr algn="just">
              <a:lnSpc>
                <a:spcPts val="5148"/>
              </a:lnSpc>
              <a:spcBef>
                <a:spcPct val="0"/>
              </a:spcBef>
            </a:pPr>
            <a:r>
              <a:rPr lang="en-US" sz="3677" dirty="0">
                <a:solidFill>
                  <a:srgbClr val="FFFFFF"/>
                </a:solidFill>
                <a:latin typeface="Caladea"/>
              </a:rPr>
              <a:t>The main purpose of this project to help the tourists and other visitors to the city by providing information about Hotels, Transportation Facilities, Tourist Attractions, Shopping Details, Historical Places, Hidden Gems etc. The Smart City  Project serves the visitors as a guide of the city. A "Smart City Mumbai Project" could refer to a software or technology initiative aimed at making Mumbai, a major metropolitan city in India, smarter and more efficient using  Programming.</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sp>
        <p:nvSpPr>
          <p:cNvPr id="2" name="Freeform 2"/>
          <p:cNvSpPr/>
          <p:nvPr/>
        </p:nvSpPr>
        <p:spPr>
          <a:xfrm>
            <a:off x="9144000" y="-3480380"/>
            <a:ext cx="16628469" cy="16628469"/>
          </a:xfrm>
          <a:custGeom>
            <a:avLst/>
            <a:gdLst/>
            <a:ahLst/>
            <a:cxnLst/>
            <a:rect l="l" t="t" r="r" b="b"/>
            <a:pathLst>
              <a:path w="16628469" h="16628469">
                <a:moveTo>
                  <a:pt x="0" y="0"/>
                </a:moveTo>
                <a:lnTo>
                  <a:pt x="16628469" y="0"/>
                </a:lnTo>
                <a:lnTo>
                  <a:pt x="16628469" y="16628469"/>
                </a:lnTo>
                <a:lnTo>
                  <a:pt x="0" y="16628469"/>
                </a:lnTo>
                <a:lnTo>
                  <a:pt x="0" y="0"/>
                </a:lnTo>
                <a:close/>
              </a:path>
            </a:pathLst>
          </a:custGeom>
          <a:blipFill>
            <a:blip r:embed="rId2">
              <a:alphaModFix amt="40000"/>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9729956" y="-2334216"/>
            <a:ext cx="14336141" cy="14336141"/>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666CF"/>
            </a:solidFill>
          </p:spPr>
        </p:sp>
        <p:sp>
          <p:nvSpPr>
            <p:cNvPr id="5" name="TextBox 5"/>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a:grpSpLocks noChangeAspect="1"/>
          </p:cNvGrpSpPr>
          <p:nvPr/>
        </p:nvGrpSpPr>
        <p:grpSpPr>
          <a:xfrm>
            <a:off x="10324121" y="-1399190"/>
            <a:ext cx="12466140" cy="12466090"/>
            <a:chOff x="0" y="0"/>
            <a:chExt cx="6350000" cy="6349975"/>
          </a:xfrm>
        </p:grpSpPr>
        <p:sp>
          <p:nvSpPr>
            <p:cNvPr id="7" name="Freeform 7"/>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4"/>
              <a:stretch>
                <a:fillRect l="-16666" r="-16666"/>
              </a:stretch>
            </a:blipFill>
          </p:spPr>
        </p:sp>
      </p:grpSp>
      <p:grpSp>
        <p:nvGrpSpPr>
          <p:cNvPr id="8" name="Group 8"/>
          <p:cNvGrpSpPr/>
          <p:nvPr/>
        </p:nvGrpSpPr>
        <p:grpSpPr>
          <a:xfrm>
            <a:off x="6832399" y="-2334216"/>
            <a:ext cx="3352813" cy="3352813"/>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7625" cap="sq">
              <a:solidFill>
                <a:srgbClr val="2666CF"/>
              </a:solidFill>
              <a:prstDash val="solid"/>
              <a:miter/>
            </a:ln>
          </p:spPr>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11" name="TextBox 11"/>
          <p:cNvSpPr txBox="1"/>
          <p:nvPr/>
        </p:nvSpPr>
        <p:spPr>
          <a:xfrm>
            <a:off x="1749258" y="1423069"/>
            <a:ext cx="6366100" cy="853467"/>
          </a:xfrm>
          <a:prstGeom prst="rect">
            <a:avLst/>
          </a:prstGeom>
        </p:spPr>
        <p:txBody>
          <a:bodyPr lIns="0" tIns="0" rIns="0" bIns="0" rtlCol="0" anchor="t">
            <a:spAutoFit/>
          </a:bodyPr>
          <a:lstStyle/>
          <a:p>
            <a:pPr algn="ctr">
              <a:lnSpc>
                <a:spcPts val="7033"/>
              </a:lnSpc>
              <a:spcBef>
                <a:spcPct val="0"/>
              </a:spcBef>
            </a:pPr>
            <a:r>
              <a:rPr lang="en-US" sz="5023">
                <a:solidFill>
                  <a:srgbClr val="FFFFFF"/>
                </a:solidFill>
                <a:latin typeface="Livvic Bold"/>
              </a:rPr>
              <a:t>FEATURES</a:t>
            </a:r>
          </a:p>
        </p:txBody>
      </p:sp>
      <p:sp>
        <p:nvSpPr>
          <p:cNvPr id="12" name="TextBox 12"/>
          <p:cNvSpPr txBox="1"/>
          <p:nvPr/>
        </p:nvSpPr>
        <p:spPr>
          <a:xfrm>
            <a:off x="773888" y="2714687"/>
            <a:ext cx="8956068" cy="7558736"/>
          </a:xfrm>
          <a:prstGeom prst="rect">
            <a:avLst/>
          </a:prstGeom>
        </p:spPr>
        <p:txBody>
          <a:bodyPr lIns="0" tIns="0" rIns="0" bIns="0" rtlCol="0" anchor="t">
            <a:spAutoFit/>
          </a:bodyPr>
          <a:lstStyle/>
          <a:p>
            <a:pPr algn="ctr">
              <a:lnSpc>
                <a:spcPts val="3237"/>
              </a:lnSpc>
              <a:spcBef>
                <a:spcPct val="0"/>
              </a:spcBef>
            </a:pPr>
            <a:endParaRPr dirty="0"/>
          </a:p>
          <a:p>
            <a:pPr>
              <a:lnSpc>
                <a:spcPts val="3982"/>
              </a:lnSpc>
              <a:spcBef>
                <a:spcPct val="0"/>
              </a:spcBef>
            </a:pPr>
            <a:r>
              <a:rPr lang="en-US" sz="2844" dirty="0">
                <a:solidFill>
                  <a:srgbClr val="FFFFFF"/>
                </a:solidFill>
                <a:latin typeface="Caladea"/>
              </a:rPr>
              <a:t>The key features of this Smart City web-based software are:</a:t>
            </a:r>
          </a:p>
          <a:p>
            <a:pPr>
              <a:lnSpc>
                <a:spcPts val="3982"/>
              </a:lnSpc>
              <a:spcBef>
                <a:spcPct val="0"/>
              </a:spcBef>
            </a:pPr>
            <a:endParaRPr lang="en-US" sz="2844" dirty="0">
              <a:solidFill>
                <a:srgbClr val="FFFFFF"/>
              </a:solidFill>
              <a:latin typeface="Caladea"/>
            </a:endParaRPr>
          </a:p>
          <a:p>
            <a:pPr>
              <a:lnSpc>
                <a:spcPts val="3982"/>
              </a:lnSpc>
              <a:spcBef>
                <a:spcPct val="0"/>
              </a:spcBef>
            </a:pPr>
            <a:r>
              <a:rPr lang="en-US" sz="3200" dirty="0">
                <a:solidFill>
                  <a:srgbClr val="FFFFFF"/>
                </a:solidFill>
                <a:latin typeface="Caladea"/>
              </a:rPr>
              <a:t>1• </a:t>
            </a:r>
            <a:r>
              <a:rPr lang="en-US" sz="2844" dirty="0">
                <a:solidFill>
                  <a:srgbClr val="FFFFFF"/>
                </a:solidFill>
                <a:latin typeface="Caladea"/>
              </a:rPr>
              <a:t>Using this project, the details of city can be accessed from anywhere at any time.</a:t>
            </a:r>
          </a:p>
          <a:p>
            <a:pPr>
              <a:lnSpc>
                <a:spcPts val="3982"/>
              </a:lnSpc>
              <a:spcBef>
                <a:spcPct val="0"/>
              </a:spcBef>
            </a:pPr>
            <a:r>
              <a:rPr lang="en-US" sz="2844" dirty="0">
                <a:solidFill>
                  <a:srgbClr val="FFFFFF"/>
                </a:solidFill>
                <a:latin typeface="Caladea"/>
              </a:rPr>
              <a:t>2• The implementation of this city project promotes tourism and business effectively.</a:t>
            </a:r>
          </a:p>
          <a:p>
            <a:pPr>
              <a:lnSpc>
                <a:spcPts val="3982"/>
              </a:lnSpc>
              <a:spcBef>
                <a:spcPct val="0"/>
              </a:spcBef>
            </a:pPr>
            <a:r>
              <a:rPr lang="en-US" sz="2844" dirty="0">
                <a:solidFill>
                  <a:srgbClr val="FFFFFF"/>
                </a:solidFill>
                <a:latin typeface="Caladea"/>
              </a:rPr>
              <a:t>3• With the help of this online software, hotels can be searched more easily from anywhere.</a:t>
            </a:r>
          </a:p>
          <a:p>
            <a:pPr>
              <a:lnSpc>
                <a:spcPts val="3982"/>
              </a:lnSpc>
              <a:spcBef>
                <a:spcPct val="0"/>
              </a:spcBef>
            </a:pPr>
            <a:r>
              <a:rPr lang="en-US" sz="2844" dirty="0">
                <a:solidFill>
                  <a:srgbClr val="FFFFFF"/>
                </a:solidFill>
                <a:latin typeface="Caladea"/>
              </a:rPr>
              <a:t>4•Tourist can easily know about Historical places and Hidden gems across the city.</a:t>
            </a:r>
          </a:p>
          <a:p>
            <a:pPr>
              <a:lnSpc>
                <a:spcPts val="3982"/>
              </a:lnSpc>
              <a:spcBef>
                <a:spcPct val="0"/>
              </a:spcBef>
            </a:pPr>
            <a:r>
              <a:rPr lang="en-US" sz="2844" dirty="0">
                <a:solidFill>
                  <a:srgbClr val="FFFFFF"/>
                </a:solidFill>
                <a:latin typeface="Caladea"/>
              </a:rPr>
              <a:t>5• Information about top </a:t>
            </a:r>
            <a:r>
              <a:rPr lang="en-US" sz="2844" dirty="0" err="1">
                <a:solidFill>
                  <a:srgbClr val="FFFFFF"/>
                </a:solidFill>
                <a:latin typeface="Caladea"/>
              </a:rPr>
              <a:t>Resturants</a:t>
            </a:r>
            <a:r>
              <a:rPr lang="en-US" sz="2844" dirty="0">
                <a:solidFill>
                  <a:srgbClr val="FFFFFF"/>
                </a:solidFill>
                <a:latin typeface="Caladea"/>
              </a:rPr>
              <a:t> and Flea Markets is provided.</a:t>
            </a:r>
          </a:p>
          <a:p>
            <a:pPr>
              <a:lnSpc>
                <a:spcPts val="3982"/>
              </a:lnSpc>
              <a:spcBef>
                <a:spcPct val="0"/>
              </a:spcBef>
            </a:pPr>
            <a:r>
              <a:rPr lang="en-US" sz="2844" dirty="0">
                <a:solidFill>
                  <a:srgbClr val="FFFFFF"/>
                </a:solidFill>
                <a:latin typeface="Caladea"/>
              </a:rPr>
              <a:t>6•Official Links handled by Government of Maharashtra for job seekers is provided.</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sp>
        <p:nvSpPr>
          <p:cNvPr id="2" name="Freeform 2"/>
          <p:cNvSpPr/>
          <p:nvPr/>
        </p:nvSpPr>
        <p:spPr>
          <a:xfrm>
            <a:off x="-2870652" y="-3351017"/>
            <a:ext cx="7086596" cy="7086596"/>
          </a:xfrm>
          <a:custGeom>
            <a:avLst/>
            <a:gdLst/>
            <a:ahLst/>
            <a:cxnLst/>
            <a:rect l="l" t="t" r="r" b="b"/>
            <a:pathLst>
              <a:path w="7086596" h="7086596">
                <a:moveTo>
                  <a:pt x="0" y="0"/>
                </a:moveTo>
                <a:lnTo>
                  <a:pt x="7086596" y="0"/>
                </a:lnTo>
                <a:lnTo>
                  <a:pt x="7086596" y="7086596"/>
                </a:lnTo>
                <a:lnTo>
                  <a:pt x="0" y="708659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6014160">
            <a:off x="14943980" y="5033147"/>
            <a:ext cx="6174761" cy="6174761"/>
          </a:xfrm>
          <a:custGeom>
            <a:avLst/>
            <a:gdLst/>
            <a:ahLst/>
            <a:cxnLst/>
            <a:rect l="l" t="t" r="r" b="b"/>
            <a:pathLst>
              <a:path w="6174761" h="6174761">
                <a:moveTo>
                  <a:pt x="0" y="0"/>
                </a:moveTo>
                <a:lnTo>
                  <a:pt x="6174761" y="0"/>
                </a:lnTo>
                <a:lnTo>
                  <a:pt x="6174761" y="6174761"/>
                </a:lnTo>
                <a:lnTo>
                  <a:pt x="0" y="617476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TextBox 4"/>
          <p:cNvSpPr txBox="1"/>
          <p:nvPr/>
        </p:nvSpPr>
        <p:spPr>
          <a:xfrm>
            <a:off x="6563206" y="170903"/>
            <a:ext cx="5448303" cy="731432"/>
          </a:xfrm>
          <a:prstGeom prst="rect">
            <a:avLst/>
          </a:prstGeom>
        </p:spPr>
        <p:txBody>
          <a:bodyPr lIns="0" tIns="0" rIns="0" bIns="0" rtlCol="0" anchor="t">
            <a:spAutoFit/>
          </a:bodyPr>
          <a:lstStyle/>
          <a:p>
            <a:pPr algn="ctr">
              <a:lnSpc>
                <a:spcPts val="5884"/>
              </a:lnSpc>
              <a:spcBef>
                <a:spcPct val="0"/>
              </a:spcBef>
            </a:pPr>
            <a:r>
              <a:rPr lang="en-US" sz="4203">
                <a:solidFill>
                  <a:srgbClr val="FFFFFF"/>
                </a:solidFill>
                <a:latin typeface="Archivo Black"/>
              </a:rPr>
              <a:t>FLOW CHART</a:t>
            </a:r>
          </a:p>
        </p:txBody>
      </p:sp>
      <p:sp>
        <p:nvSpPr>
          <p:cNvPr id="5" name="TextBox 5"/>
          <p:cNvSpPr txBox="1"/>
          <p:nvPr/>
        </p:nvSpPr>
        <p:spPr>
          <a:xfrm>
            <a:off x="7785953" y="845820"/>
            <a:ext cx="2179131" cy="448311"/>
          </a:xfrm>
          <a:prstGeom prst="rect">
            <a:avLst/>
          </a:prstGeom>
        </p:spPr>
        <p:txBody>
          <a:bodyPr lIns="0" tIns="0" rIns="0" bIns="0" rtlCol="0" anchor="t">
            <a:spAutoFit/>
          </a:bodyPr>
          <a:lstStyle/>
          <a:p>
            <a:pPr algn="ctr">
              <a:lnSpc>
                <a:spcPts val="3639"/>
              </a:lnSpc>
              <a:spcBef>
                <a:spcPct val="0"/>
              </a:spcBef>
            </a:pPr>
            <a:r>
              <a:rPr lang="en-US" sz="2599">
                <a:solidFill>
                  <a:srgbClr val="FFFFFF"/>
                </a:solidFill>
                <a:latin typeface="Canva Sans"/>
              </a:rPr>
              <a:t>HOME PAGE</a:t>
            </a:r>
          </a:p>
        </p:txBody>
      </p:sp>
      <p:sp>
        <p:nvSpPr>
          <p:cNvPr id="6" name="AutoShape 6"/>
          <p:cNvSpPr/>
          <p:nvPr/>
        </p:nvSpPr>
        <p:spPr>
          <a:xfrm flipH="1">
            <a:off x="8897323" y="1370330"/>
            <a:ext cx="0" cy="552835"/>
          </a:xfrm>
          <a:prstGeom prst="line">
            <a:avLst/>
          </a:prstGeom>
          <a:ln w="38100" cap="rnd">
            <a:solidFill>
              <a:srgbClr val="FFFFFF"/>
            </a:solidFill>
            <a:prstDash val="solid"/>
            <a:headEnd type="none" w="sm" len="sm"/>
            <a:tailEnd type="triangle" w="lg" len="med"/>
          </a:ln>
        </p:spPr>
      </p:sp>
      <p:sp>
        <p:nvSpPr>
          <p:cNvPr id="7" name="TextBox 7"/>
          <p:cNvSpPr txBox="1"/>
          <p:nvPr/>
        </p:nvSpPr>
        <p:spPr>
          <a:xfrm>
            <a:off x="7646503" y="1875408"/>
            <a:ext cx="2580605" cy="381253"/>
          </a:xfrm>
          <a:prstGeom prst="rect">
            <a:avLst/>
          </a:prstGeom>
        </p:spPr>
        <p:txBody>
          <a:bodyPr lIns="0" tIns="0" rIns="0" bIns="0" rtlCol="0" anchor="t">
            <a:spAutoFit/>
          </a:bodyPr>
          <a:lstStyle/>
          <a:p>
            <a:pPr algn="ctr">
              <a:lnSpc>
                <a:spcPts val="3136"/>
              </a:lnSpc>
              <a:spcBef>
                <a:spcPct val="0"/>
              </a:spcBef>
            </a:pPr>
            <a:r>
              <a:rPr lang="en-US" sz="2240">
                <a:solidFill>
                  <a:srgbClr val="FFFFFF"/>
                </a:solidFill>
                <a:latin typeface="Canva Sans"/>
              </a:rPr>
              <a:t>LOGIN PAGE</a:t>
            </a:r>
          </a:p>
        </p:txBody>
      </p:sp>
      <p:sp>
        <p:nvSpPr>
          <p:cNvPr id="8" name="AutoShape 8"/>
          <p:cNvSpPr/>
          <p:nvPr/>
        </p:nvSpPr>
        <p:spPr>
          <a:xfrm>
            <a:off x="8935423" y="2304386"/>
            <a:ext cx="2766" cy="528772"/>
          </a:xfrm>
          <a:prstGeom prst="line">
            <a:avLst/>
          </a:prstGeom>
          <a:ln w="38100" cap="flat">
            <a:solidFill>
              <a:srgbClr val="FFFFFF"/>
            </a:solidFill>
            <a:prstDash val="solid"/>
            <a:headEnd type="none" w="sm" len="sm"/>
            <a:tailEnd type="arrow" w="med" len="sm"/>
          </a:ln>
        </p:spPr>
      </p:sp>
      <p:sp>
        <p:nvSpPr>
          <p:cNvPr id="15" name="TextBox 15"/>
          <p:cNvSpPr txBox="1"/>
          <p:nvPr/>
        </p:nvSpPr>
        <p:spPr>
          <a:xfrm>
            <a:off x="7594041" y="2896238"/>
            <a:ext cx="2682764" cy="481330"/>
          </a:xfrm>
          <a:prstGeom prst="rect">
            <a:avLst/>
          </a:prstGeom>
        </p:spPr>
        <p:txBody>
          <a:bodyPr lIns="0" tIns="0" rIns="0" bIns="0" rtlCol="0" anchor="t">
            <a:spAutoFit/>
          </a:bodyPr>
          <a:lstStyle/>
          <a:p>
            <a:pPr algn="ctr">
              <a:lnSpc>
                <a:spcPts val="3919"/>
              </a:lnSpc>
              <a:spcBef>
                <a:spcPct val="0"/>
              </a:spcBef>
            </a:pPr>
            <a:r>
              <a:rPr lang="en-US" sz="2799" dirty="0" err="1">
                <a:solidFill>
                  <a:srgbClr val="FFFFFF"/>
                </a:solidFill>
                <a:latin typeface="Canva Sans"/>
              </a:rPr>
              <a:t>SuccessFul</a:t>
            </a:r>
            <a:endParaRPr lang="en-US" sz="2799" dirty="0">
              <a:solidFill>
                <a:srgbClr val="FFFFFF"/>
              </a:solidFill>
              <a:latin typeface="Canva Sans"/>
            </a:endParaRPr>
          </a:p>
        </p:txBody>
      </p:sp>
      <p:sp>
        <p:nvSpPr>
          <p:cNvPr id="16" name="AutoShape 16"/>
          <p:cNvSpPr/>
          <p:nvPr/>
        </p:nvSpPr>
        <p:spPr>
          <a:xfrm>
            <a:off x="8957238" y="3411460"/>
            <a:ext cx="19050" cy="585045"/>
          </a:xfrm>
          <a:prstGeom prst="line">
            <a:avLst/>
          </a:prstGeom>
          <a:ln w="38100" cap="flat">
            <a:solidFill>
              <a:srgbClr val="FFFFFF"/>
            </a:solidFill>
            <a:prstDash val="solid"/>
            <a:headEnd type="none" w="sm" len="sm"/>
            <a:tailEnd type="triangle" w="lg" len="med"/>
          </a:ln>
        </p:spPr>
      </p:sp>
      <p:sp>
        <p:nvSpPr>
          <p:cNvPr id="17" name="TextBox 17"/>
          <p:cNvSpPr txBox="1"/>
          <p:nvPr/>
        </p:nvSpPr>
        <p:spPr>
          <a:xfrm>
            <a:off x="6920581" y="4053552"/>
            <a:ext cx="4111414" cy="448310"/>
          </a:xfrm>
          <a:prstGeom prst="rect">
            <a:avLst/>
          </a:prstGeom>
        </p:spPr>
        <p:txBody>
          <a:bodyPr lIns="0" tIns="0" rIns="0" bIns="0" rtlCol="0" anchor="t">
            <a:spAutoFit/>
          </a:bodyPr>
          <a:lstStyle/>
          <a:p>
            <a:pPr algn="ctr">
              <a:lnSpc>
                <a:spcPts val="3640"/>
              </a:lnSpc>
              <a:spcBef>
                <a:spcPct val="0"/>
              </a:spcBef>
            </a:pPr>
            <a:r>
              <a:rPr lang="en-US" sz="2600" dirty="0">
                <a:solidFill>
                  <a:srgbClr val="FFFFFF"/>
                </a:solidFill>
                <a:latin typeface="Canva Sans"/>
              </a:rPr>
              <a:t>Main Page</a:t>
            </a:r>
          </a:p>
        </p:txBody>
      </p:sp>
      <p:sp>
        <p:nvSpPr>
          <p:cNvPr id="18" name="AutoShape 18"/>
          <p:cNvSpPr/>
          <p:nvPr/>
        </p:nvSpPr>
        <p:spPr>
          <a:xfrm>
            <a:off x="9125836" y="4576660"/>
            <a:ext cx="18164" cy="667706"/>
          </a:xfrm>
          <a:prstGeom prst="line">
            <a:avLst/>
          </a:prstGeom>
          <a:ln w="38100" cap="flat">
            <a:solidFill>
              <a:srgbClr val="FFFFFF"/>
            </a:solidFill>
            <a:prstDash val="solid"/>
            <a:headEnd type="none" w="sm" len="sm"/>
            <a:tailEnd type="triangle" w="lg" len="med"/>
          </a:ln>
        </p:spPr>
      </p:sp>
      <p:sp>
        <p:nvSpPr>
          <p:cNvPr id="19" name="AutoShape 19"/>
          <p:cNvSpPr/>
          <p:nvPr/>
        </p:nvSpPr>
        <p:spPr>
          <a:xfrm>
            <a:off x="4215944" y="5241063"/>
            <a:ext cx="9673278" cy="21548"/>
          </a:xfrm>
          <a:prstGeom prst="line">
            <a:avLst/>
          </a:prstGeom>
          <a:ln w="38100" cap="flat">
            <a:solidFill>
              <a:srgbClr val="FFFFFF"/>
            </a:solidFill>
            <a:prstDash val="solid"/>
            <a:headEnd type="none" w="sm" len="sm"/>
            <a:tailEnd type="none" w="sm" len="sm"/>
          </a:ln>
        </p:spPr>
      </p:sp>
      <p:sp>
        <p:nvSpPr>
          <p:cNvPr id="20" name="AutoShape 20"/>
          <p:cNvSpPr/>
          <p:nvPr/>
        </p:nvSpPr>
        <p:spPr>
          <a:xfrm flipH="1">
            <a:off x="6910146" y="5323147"/>
            <a:ext cx="0" cy="614486"/>
          </a:xfrm>
          <a:prstGeom prst="line">
            <a:avLst/>
          </a:prstGeom>
          <a:ln w="38100" cap="flat">
            <a:solidFill>
              <a:srgbClr val="FFFFFF"/>
            </a:solidFill>
            <a:prstDash val="solid"/>
            <a:headEnd type="none" w="sm" len="sm"/>
            <a:tailEnd type="arrow" w="med" len="sm"/>
          </a:ln>
        </p:spPr>
      </p:sp>
      <p:sp>
        <p:nvSpPr>
          <p:cNvPr id="21" name="AutoShape 21"/>
          <p:cNvSpPr/>
          <p:nvPr/>
        </p:nvSpPr>
        <p:spPr>
          <a:xfrm flipH="1">
            <a:off x="9170126" y="5262100"/>
            <a:ext cx="0" cy="614486"/>
          </a:xfrm>
          <a:prstGeom prst="line">
            <a:avLst/>
          </a:prstGeom>
          <a:ln w="38100" cap="flat">
            <a:solidFill>
              <a:srgbClr val="FFFFFF"/>
            </a:solidFill>
            <a:prstDash val="solid"/>
            <a:headEnd type="none" w="sm" len="sm"/>
            <a:tailEnd type="arrow" w="med" len="sm"/>
          </a:ln>
        </p:spPr>
      </p:sp>
      <p:sp>
        <p:nvSpPr>
          <p:cNvPr id="22" name="AutoShape 22"/>
          <p:cNvSpPr/>
          <p:nvPr/>
        </p:nvSpPr>
        <p:spPr>
          <a:xfrm flipH="1">
            <a:off x="11603941" y="5299820"/>
            <a:ext cx="0" cy="614486"/>
          </a:xfrm>
          <a:prstGeom prst="line">
            <a:avLst/>
          </a:prstGeom>
          <a:ln w="38100" cap="flat">
            <a:solidFill>
              <a:srgbClr val="FFFFFF"/>
            </a:solidFill>
            <a:prstDash val="solid"/>
            <a:headEnd type="none" w="sm" len="sm"/>
            <a:tailEnd type="arrow" w="med" len="sm"/>
          </a:ln>
        </p:spPr>
        <p:txBody>
          <a:bodyPr/>
          <a:lstStyle/>
          <a:p>
            <a:endParaRPr lang="en-US" dirty="0"/>
          </a:p>
        </p:txBody>
      </p:sp>
      <p:sp>
        <p:nvSpPr>
          <p:cNvPr id="23" name="AutoShape 23"/>
          <p:cNvSpPr/>
          <p:nvPr/>
        </p:nvSpPr>
        <p:spPr>
          <a:xfrm flipH="1">
            <a:off x="13792200" y="5262100"/>
            <a:ext cx="0" cy="614486"/>
          </a:xfrm>
          <a:prstGeom prst="line">
            <a:avLst/>
          </a:prstGeom>
          <a:ln w="38100" cap="flat">
            <a:solidFill>
              <a:srgbClr val="FFFFFF"/>
            </a:solidFill>
            <a:prstDash val="solid"/>
            <a:headEnd type="none" w="sm" len="sm"/>
            <a:tailEnd type="arrow" w="med" len="sm"/>
          </a:ln>
        </p:spPr>
      </p:sp>
      <p:sp>
        <p:nvSpPr>
          <p:cNvPr id="24" name="AutoShape 24"/>
          <p:cNvSpPr/>
          <p:nvPr/>
        </p:nvSpPr>
        <p:spPr>
          <a:xfrm flipH="1">
            <a:off x="4572000" y="5334723"/>
            <a:ext cx="0" cy="614486"/>
          </a:xfrm>
          <a:prstGeom prst="line">
            <a:avLst/>
          </a:prstGeom>
          <a:ln w="38100" cap="flat">
            <a:solidFill>
              <a:srgbClr val="FFFFFF"/>
            </a:solidFill>
            <a:prstDash val="solid"/>
            <a:headEnd type="none" w="sm" len="sm"/>
            <a:tailEnd type="arrow" w="med" len="sm"/>
          </a:ln>
        </p:spPr>
      </p:sp>
      <p:sp>
        <p:nvSpPr>
          <p:cNvPr id="25" name="TextBox 25"/>
          <p:cNvSpPr txBox="1"/>
          <p:nvPr/>
        </p:nvSpPr>
        <p:spPr>
          <a:xfrm>
            <a:off x="3101377" y="5959340"/>
            <a:ext cx="3042393" cy="448311"/>
          </a:xfrm>
          <a:prstGeom prst="rect">
            <a:avLst/>
          </a:prstGeom>
        </p:spPr>
        <p:txBody>
          <a:bodyPr lIns="0" tIns="0" rIns="0" bIns="0" rtlCol="0" anchor="t">
            <a:spAutoFit/>
          </a:bodyPr>
          <a:lstStyle/>
          <a:p>
            <a:pPr algn="ctr">
              <a:lnSpc>
                <a:spcPts val="3639"/>
              </a:lnSpc>
              <a:spcBef>
                <a:spcPct val="0"/>
              </a:spcBef>
            </a:pPr>
            <a:r>
              <a:rPr lang="en-US" sz="2599" dirty="0">
                <a:solidFill>
                  <a:srgbClr val="FFFFFF"/>
                </a:solidFill>
                <a:latin typeface="Canva Sans"/>
              </a:rPr>
              <a:t>Home Page</a:t>
            </a:r>
          </a:p>
        </p:txBody>
      </p:sp>
      <p:sp>
        <p:nvSpPr>
          <p:cNvPr id="26" name="TextBox 26"/>
          <p:cNvSpPr txBox="1"/>
          <p:nvPr/>
        </p:nvSpPr>
        <p:spPr>
          <a:xfrm>
            <a:off x="6182926" y="5949209"/>
            <a:ext cx="1411115" cy="448311"/>
          </a:xfrm>
          <a:prstGeom prst="rect">
            <a:avLst/>
          </a:prstGeom>
        </p:spPr>
        <p:txBody>
          <a:bodyPr lIns="0" tIns="0" rIns="0" bIns="0" rtlCol="0" anchor="t">
            <a:spAutoFit/>
          </a:bodyPr>
          <a:lstStyle/>
          <a:p>
            <a:pPr algn="ctr">
              <a:lnSpc>
                <a:spcPts val="3639"/>
              </a:lnSpc>
              <a:spcBef>
                <a:spcPct val="0"/>
              </a:spcBef>
            </a:pPr>
            <a:r>
              <a:rPr lang="en-US" sz="2599" dirty="0">
                <a:solidFill>
                  <a:srgbClr val="FFFFFF"/>
                </a:solidFill>
                <a:latin typeface="Canva Sans"/>
              </a:rPr>
              <a:t>About</a:t>
            </a:r>
          </a:p>
        </p:txBody>
      </p:sp>
      <p:sp>
        <p:nvSpPr>
          <p:cNvPr id="27" name="TextBox 27"/>
          <p:cNvSpPr txBox="1"/>
          <p:nvPr/>
        </p:nvSpPr>
        <p:spPr>
          <a:xfrm>
            <a:off x="10791468" y="5958367"/>
            <a:ext cx="1624946" cy="448311"/>
          </a:xfrm>
          <a:prstGeom prst="rect">
            <a:avLst/>
          </a:prstGeom>
        </p:spPr>
        <p:txBody>
          <a:bodyPr lIns="0" tIns="0" rIns="0" bIns="0" rtlCol="0" anchor="t">
            <a:spAutoFit/>
          </a:bodyPr>
          <a:lstStyle/>
          <a:p>
            <a:pPr algn="ctr">
              <a:lnSpc>
                <a:spcPts val="3639"/>
              </a:lnSpc>
              <a:spcBef>
                <a:spcPct val="0"/>
              </a:spcBef>
            </a:pPr>
            <a:r>
              <a:rPr lang="en-US" sz="2599" dirty="0">
                <a:solidFill>
                  <a:srgbClr val="FFFFFF"/>
                </a:solidFill>
                <a:latin typeface="Canva Sans"/>
              </a:rPr>
              <a:t>Pages</a:t>
            </a:r>
          </a:p>
        </p:txBody>
      </p:sp>
      <p:sp>
        <p:nvSpPr>
          <p:cNvPr id="28" name="TextBox 28"/>
          <p:cNvSpPr txBox="1"/>
          <p:nvPr/>
        </p:nvSpPr>
        <p:spPr>
          <a:xfrm>
            <a:off x="8182723" y="5937633"/>
            <a:ext cx="2044385" cy="448311"/>
          </a:xfrm>
          <a:prstGeom prst="rect">
            <a:avLst/>
          </a:prstGeom>
        </p:spPr>
        <p:txBody>
          <a:bodyPr lIns="0" tIns="0" rIns="0" bIns="0" rtlCol="0" anchor="t">
            <a:spAutoFit/>
          </a:bodyPr>
          <a:lstStyle/>
          <a:p>
            <a:pPr algn="ctr">
              <a:lnSpc>
                <a:spcPts val="3639"/>
              </a:lnSpc>
              <a:spcBef>
                <a:spcPct val="0"/>
              </a:spcBef>
            </a:pPr>
            <a:r>
              <a:rPr lang="en-US" sz="2599" dirty="0">
                <a:solidFill>
                  <a:srgbClr val="FFFFFF"/>
                </a:solidFill>
                <a:latin typeface="Canva Sans"/>
              </a:rPr>
              <a:t>Services</a:t>
            </a:r>
          </a:p>
        </p:txBody>
      </p:sp>
      <p:sp>
        <p:nvSpPr>
          <p:cNvPr id="29" name="TextBox 29"/>
          <p:cNvSpPr txBox="1"/>
          <p:nvPr/>
        </p:nvSpPr>
        <p:spPr>
          <a:xfrm>
            <a:off x="12880297" y="6000790"/>
            <a:ext cx="1778862" cy="448119"/>
          </a:xfrm>
          <a:prstGeom prst="rect">
            <a:avLst/>
          </a:prstGeom>
        </p:spPr>
        <p:txBody>
          <a:bodyPr lIns="0" tIns="0" rIns="0" bIns="0" rtlCol="0" anchor="t">
            <a:spAutoFit/>
          </a:bodyPr>
          <a:lstStyle/>
          <a:p>
            <a:pPr algn="ctr">
              <a:lnSpc>
                <a:spcPts val="3650"/>
              </a:lnSpc>
              <a:spcBef>
                <a:spcPct val="0"/>
              </a:spcBef>
            </a:pPr>
            <a:r>
              <a:rPr lang="en-US" sz="2607" dirty="0">
                <a:solidFill>
                  <a:srgbClr val="FFFFFF"/>
                </a:solidFill>
                <a:latin typeface="Canva Sans"/>
              </a:rPr>
              <a:t>Contact</a:t>
            </a:r>
          </a:p>
        </p:txBody>
      </p:sp>
      <p:sp>
        <p:nvSpPr>
          <p:cNvPr id="30" name="AutoShape 30"/>
          <p:cNvSpPr/>
          <p:nvPr/>
        </p:nvSpPr>
        <p:spPr>
          <a:xfrm flipH="1">
            <a:off x="4600961" y="6385944"/>
            <a:ext cx="0" cy="614486"/>
          </a:xfrm>
          <a:prstGeom prst="line">
            <a:avLst/>
          </a:prstGeom>
          <a:ln w="38100" cap="flat">
            <a:solidFill>
              <a:srgbClr val="FFFFFF"/>
            </a:solidFill>
            <a:prstDash val="solid"/>
            <a:headEnd type="none" w="sm" len="sm"/>
            <a:tailEnd type="arrow" w="med" len="sm"/>
          </a:ln>
        </p:spPr>
      </p:sp>
      <p:sp>
        <p:nvSpPr>
          <p:cNvPr id="31" name="TextBox 31"/>
          <p:cNvSpPr txBox="1"/>
          <p:nvPr/>
        </p:nvSpPr>
        <p:spPr>
          <a:xfrm>
            <a:off x="3339044" y="6997638"/>
            <a:ext cx="2194502" cy="448311"/>
          </a:xfrm>
          <a:prstGeom prst="rect">
            <a:avLst/>
          </a:prstGeom>
        </p:spPr>
        <p:txBody>
          <a:bodyPr lIns="0" tIns="0" rIns="0" bIns="0" rtlCol="0" anchor="t">
            <a:spAutoFit/>
          </a:bodyPr>
          <a:lstStyle/>
          <a:p>
            <a:pPr algn="ctr">
              <a:lnSpc>
                <a:spcPts val="3639"/>
              </a:lnSpc>
              <a:spcBef>
                <a:spcPct val="0"/>
              </a:spcBef>
            </a:pPr>
            <a:r>
              <a:rPr lang="en-US" sz="2599" dirty="0">
                <a:solidFill>
                  <a:srgbClr val="FFFFFF"/>
                </a:solidFill>
                <a:latin typeface="Canva Sans"/>
              </a:rPr>
              <a:t>Tabs Page</a:t>
            </a:r>
          </a:p>
        </p:txBody>
      </p:sp>
      <p:sp>
        <p:nvSpPr>
          <p:cNvPr id="32" name="AutoShape 32"/>
          <p:cNvSpPr/>
          <p:nvPr/>
        </p:nvSpPr>
        <p:spPr>
          <a:xfrm>
            <a:off x="4572000" y="7445949"/>
            <a:ext cx="0" cy="471111"/>
          </a:xfrm>
          <a:prstGeom prst="line">
            <a:avLst/>
          </a:prstGeom>
          <a:ln w="38100" cap="flat">
            <a:solidFill>
              <a:srgbClr val="FFFFFF"/>
            </a:solidFill>
            <a:prstDash val="solid"/>
            <a:headEnd type="none" w="sm" len="sm"/>
            <a:tailEnd type="arrow" w="med" len="sm"/>
          </a:ln>
        </p:spPr>
      </p:sp>
      <p:sp>
        <p:nvSpPr>
          <p:cNvPr id="33" name="AutoShape 33"/>
          <p:cNvSpPr/>
          <p:nvPr/>
        </p:nvSpPr>
        <p:spPr>
          <a:xfrm flipV="1">
            <a:off x="2480663" y="7807291"/>
            <a:ext cx="10638951" cy="19050"/>
          </a:xfrm>
          <a:prstGeom prst="line">
            <a:avLst/>
          </a:prstGeom>
          <a:ln w="38100" cap="flat">
            <a:solidFill>
              <a:srgbClr val="FFFFFF"/>
            </a:solidFill>
            <a:prstDash val="solid"/>
            <a:headEnd type="none" w="sm" len="sm"/>
            <a:tailEnd type="none" w="sm" len="sm"/>
          </a:ln>
        </p:spPr>
      </p:sp>
      <p:sp>
        <p:nvSpPr>
          <p:cNvPr id="34" name="AutoShape 34"/>
          <p:cNvSpPr/>
          <p:nvPr/>
        </p:nvSpPr>
        <p:spPr>
          <a:xfrm>
            <a:off x="13106400" y="7884971"/>
            <a:ext cx="0" cy="471111"/>
          </a:xfrm>
          <a:prstGeom prst="line">
            <a:avLst/>
          </a:prstGeom>
          <a:ln w="38100" cap="flat">
            <a:solidFill>
              <a:srgbClr val="FFFFFF"/>
            </a:solidFill>
            <a:prstDash val="solid"/>
            <a:headEnd type="none" w="sm" len="sm"/>
            <a:tailEnd type="arrow" w="med" len="sm"/>
          </a:ln>
        </p:spPr>
      </p:sp>
      <p:sp>
        <p:nvSpPr>
          <p:cNvPr id="35" name="AutoShape 35"/>
          <p:cNvSpPr/>
          <p:nvPr/>
        </p:nvSpPr>
        <p:spPr>
          <a:xfrm>
            <a:off x="2565098" y="7815783"/>
            <a:ext cx="18886" cy="834285"/>
          </a:xfrm>
          <a:prstGeom prst="line">
            <a:avLst/>
          </a:prstGeom>
          <a:ln w="38100" cap="flat">
            <a:solidFill>
              <a:srgbClr val="FFFFFF"/>
            </a:solidFill>
            <a:prstDash val="solid"/>
            <a:headEnd type="none" w="sm" len="sm"/>
            <a:tailEnd type="arrow" w="med" len="sm"/>
          </a:ln>
        </p:spPr>
      </p:sp>
      <p:sp>
        <p:nvSpPr>
          <p:cNvPr id="36" name="AutoShape 36"/>
          <p:cNvSpPr/>
          <p:nvPr/>
        </p:nvSpPr>
        <p:spPr>
          <a:xfrm>
            <a:off x="4343637" y="7951957"/>
            <a:ext cx="0" cy="471111"/>
          </a:xfrm>
          <a:prstGeom prst="line">
            <a:avLst/>
          </a:prstGeom>
          <a:ln w="38100" cap="flat">
            <a:solidFill>
              <a:srgbClr val="FFFFFF"/>
            </a:solidFill>
            <a:prstDash val="solid"/>
            <a:headEnd type="none" w="sm" len="sm"/>
            <a:tailEnd type="arrow" w="med" len="sm"/>
          </a:ln>
        </p:spPr>
      </p:sp>
      <p:sp>
        <p:nvSpPr>
          <p:cNvPr id="37" name="AutoShape 37"/>
          <p:cNvSpPr/>
          <p:nvPr/>
        </p:nvSpPr>
        <p:spPr>
          <a:xfrm>
            <a:off x="5994633" y="7935473"/>
            <a:ext cx="19050" cy="975936"/>
          </a:xfrm>
          <a:prstGeom prst="line">
            <a:avLst/>
          </a:prstGeom>
          <a:ln w="38100" cap="flat">
            <a:solidFill>
              <a:srgbClr val="FFFFFF"/>
            </a:solidFill>
            <a:prstDash val="solid"/>
            <a:headEnd type="none" w="sm" len="sm"/>
            <a:tailEnd type="arrow" w="med" len="sm"/>
          </a:ln>
        </p:spPr>
      </p:sp>
      <p:sp>
        <p:nvSpPr>
          <p:cNvPr id="38" name="AutoShape 38"/>
          <p:cNvSpPr/>
          <p:nvPr/>
        </p:nvSpPr>
        <p:spPr>
          <a:xfrm>
            <a:off x="7210795" y="7951958"/>
            <a:ext cx="0" cy="471111"/>
          </a:xfrm>
          <a:prstGeom prst="line">
            <a:avLst/>
          </a:prstGeom>
          <a:ln w="38100" cap="flat">
            <a:solidFill>
              <a:srgbClr val="FFFFFF"/>
            </a:solidFill>
            <a:prstDash val="solid"/>
            <a:headEnd type="none" w="sm" len="sm"/>
            <a:tailEnd type="arrow" w="med" len="sm"/>
          </a:ln>
        </p:spPr>
      </p:sp>
      <p:sp>
        <p:nvSpPr>
          <p:cNvPr id="39" name="AutoShape 39"/>
          <p:cNvSpPr/>
          <p:nvPr/>
        </p:nvSpPr>
        <p:spPr>
          <a:xfrm>
            <a:off x="10184870" y="7935473"/>
            <a:ext cx="0" cy="471111"/>
          </a:xfrm>
          <a:prstGeom prst="line">
            <a:avLst/>
          </a:prstGeom>
          <a:ln w="38100" cap="flat">
            <a:solidFill>
              <a:srgbClr val="FFFFFF"/>
            </a:solidFill>
            <a:prstDash val="solid"/>
            <a:headEnd type="none" w="sm" len="sm"/>
            <a:tailEnd type="arrow" w="med" len="sm"/>
          </a:ln>
        </p:spPr>
      </p:sp>
      <p:sp>
        <p:nvSpPr>
          <p:cNvPr id="40" name="TextBox 40"/>
          <p:cNvSpPr txBox="1"/>
          <p:nvPr/>
        </p:nvSpPr>
        <p:spPr>
          <a:xfrm>
            <a:off x="12575260" y="8412205"/>
            <a:ext cx="1088708" cy="356235"/>
          </a:xfrm>
          <a:prstGeom prst="rect">
            <a:avLst/>
          </a:prstGeom>
        </p:spPr>
        <p:txBody>
          <a:bodyPr lIns="0" tIns="0" rIns="0" bIns="0" rtlCol="0" anchor="t">
            <a:spAutoFit/>
          </a:bodyPr>
          <a:lstStyle/>
          <a:p>
            <a:pPr algn="ctr">
              <a:lnSpc>
                <a:spcPts val="2939"/>
              </a:lnSpc>
              <a:spcBef>
                <a:spcPct val="0"/>
              </a:spcBef>
            </a:pPr>
            <a:r>
              <a:rPr lang="en-US" sz="2099" dirty="0">
                <a:solidFill>
                  <a:srgbClr val="FFFFFF"/>
                </a:solidFill>
                <a:latin typeface="Canva Sans"/>
              </a:rPr>
              <a:t>Temples</a:t>
            </a:r>
          </a:p>
        </p:txBody>
      </p:sp>
      <p:sp>
        <p:nvSpPr>
          <p:cNvPr id="41" name="TextBox 41"/>
          <p:cNvSpPr txBox="1"/>
          <p:nvPr/>
        </p:nvSpPr>
        <p:spPr>
          <a:xfrm>
            <a:off x="1393267" y="8740192"/>
            <a:ext cx="2419588" cy="356235"/>
          </a:xfrm>
          <a:prstGeom prst="rect">
            <a:avLst/>
          </a:prstGeom>
        </p:spPr>
        <p:txBody>
          <a:bodyPr lIns="0" tIns="0" rIns="0" bIns="0" rtlCol="0" anchor="t">
            <a:spAutoFit/>
          </a:bodyPr>
          <a:lstStyle/>
          <a:p>
            <a:pPr algn="ctr">
              <a:lnSpc>
                <a:spcPts val="2939"/>
              </a:lnSpc>
              <a:spcBef>
                <a:spcPct val="0"/>
              </a:spcBef>
            </a:pPr>
            <a:r>
              <a:rPr lang="en-US" sz="2099" dirty="0">
                <a:solidFill>
                  <a:srgbClr val="FFFFFF"/>
                </a:solidFill>
                <a:latin typeface="Canva Sans"/>
              </a:rPr>
              <a:t>Tourist Attraction  </a:t>
            </a:r>
          </a:p>
        </p:txBody>
      </p:sp>
      <p:sp>
        <p:nvSpPr>
          <p:cNvPr id="42" name="TextBox 42"/>
          <p:cNvSpPr txBox="1"/>
          <p:nvPr/>
        </p:nvSpPr>
        <p:spPr>
          <a:xfrm>
            <a:off x="3567536" y="8398316"/>
            <a:ext cx="1511022" cy="356235"/>
          </a:xfrm>
          <a:prstGeom prst="rect">
            <a:avLst/>
          </a:prstGeom>
        </p:spPr>
        <p:txBody>
          <a:bodyPr lIns="0" tIns="0" rIns="0" bIns="0" rtlCol="0" anchor="t">
            <a:spAutoFit/>
          </a:bodyPr>
          <a:lstStyle/>
          <a:p>
            <a:pPr algn="ctr">
              <a:lnSpc>
                <a:spcPts val="2939"/>
              </a:lnSpc>
              <a:spcBef>
                <a:spcPct val="0"/>
              </a:spcBef>
            </a:pPr>
            <a:r>
              <a:rPr lang="en-US" sz="2099" dirty="0" err="1">
                <a:solidFill>
                  <a:srgbClr val="FFFFFF"/>
                </a:solidFill>
                <a:latin typeface="Canva Sans"/>
              </a:rPr>
              <a:t>Resturants</a:t>
            </a:r>
            <a:endParaRPr lang="en-US" sz="2099" dirty="0">
              <a:solidFill>
                <a:srgbClr val="FFFFFF"/>
              </a:solidFill>
              <a:latin typeface="Canva Sans"/>
            </a:endParaRPr>
          </a:p>
        </p:txBody>
      </p:sp>
      <p:sp>
        <p:nvSpPr>
          <p:cNvPr id="43" name="TextBox 43"/>
          <p:cNvSpPr txBox="1"/>
          <p:nvPr/>
        </p:nvSpPr>
        <p:spPr>
          <a:xfrm>
            <a:off x="5540162" y="8929743"/>
            <a:ext cx="985141" cy="348429"/>
          </a:xfrm>
          <a:prstGeom prst="rect">
            <a:avLst/>
          </a:prstGeom>
        </p:spPr>
        <p:txBody>
          <a:bodyPr wrap="square" lIns="0" tIns="0" rIns="0" bIns="0" rtlCol="0" anchor="t">
            <a:spAutoFit/>
          </a:bodyPr>
          <a:lstStyle/>
          <a:p>
            <a:pPr algn="ctr">
              <a:lnSpc>
                <a:spcPts val="2939"/>
              </a:lnSpc>
              <a:spcBef>
                <a:spcPct val="0"/>
              </a:spcBef>
            </a:pPr>
            <a:r>
              <a:rPr lang="en-US" sz="2099" dirty="0">
                <a:solidFill>
                  <a:srgbClr val="FFFFFF"/>
                </a:solidFill>
                <a:latin typeface="Canva Sans"/>
              </a:rPr>
              <a:t>Hotels</a:t>
            </a:r>
          </a:p>
        </p:txBody>
      </p:sp>
      <p:sp>
        <p:nvSpPr>
          <p:cNvPr id="44" name="TextBox 44"/>
          <p:cNvSpPr txBox="1"/>
          <p:nvPr/>
        </p:nvSpPr>
        <p:spPr>
          <a:xfrm>
            <a:off x="6206715" y="8441403"/>
            <a:ext cx="2135743" cy="356235"/>
          </a:xfrm>
          <a:prstGeom prst="rect">
            <a:avLst/>
          </a:prstGeom>
        </p:spPr>
        <p:txBody>
          <a:bodyPr lIns="0" tIns="0" rIns="0" bIns="0" rtlCol="0" anchor="t">
            <a:spAutoFit/>
          </a:bodyPr>
          <a:lstStyle/>
          <a:p>
            <a:pPr algn="ctr">
              <a:lnSpc>
                <a:spcPts val="2939"/>
              </a:lnSpc>
              <a:spcBef>
                <a:spcPct val="0"/>
              </a:spcBef>
            </a:pPr>
            <a:r>
              <a:rPr lang="en-US" sz="2099">
                <a:solidFill>
                  <a:srgbClr val="FFFFFF"/>
                </a:solidFill>
                <a:latin typeface="Canva Sans"/>
              </a:rPr>
              <a:t>Historical Places</a:t>
            </a:r>
          </a:p>
        </p:txBody>
      </p:sp>
      <p:sp>
        <p:nvSpPr>
          <p:cNvPr id="45" name="AutoShape 45"/>
          <p:cNvSpPr/>
          <p:nvPr/>
        </p:nvSpPr>
        <p:spPr>
          <a:xfrm>
            <a:off x="8919142" y="7964419"/>
            <a:ext cx="19050" cy="975936"/>
          </a:xfrm>
          <a:prstGeom prst="line">
            <a:avLst/>
          </a:prstGeom>
          <a:ln w="38100" cap="flat">
            <a:solidFill>
              <a:srgbClr val="FFFFFF"/>
            </a:solidFill>
            <a:prstDash val="solid"/>
            <a:headEnd type="none" w="sm" len="sm"/>
            <a:tailEnd type="arrow" w="med" len="sm"/>
          </a:ln>
        </p:spPr>
      </p:sp>
      <p:sp>
        <p:nvSpPr>
          <p:cNvPr id="46" name="TextBox 46"/>
          <p:cNvSpPr txBox="1"/>
          <p:nvPr/>
        </p:nvSpPr>
        <p:spPr>
          <a:xfrm>
            <a:off x="7801053" y="8902627"/>
            <a:ext cx="2312371" cy="358496"/>
          </a:xfrm>
          <a:prstGeom prst="rect">
            <a:avLst/>
          </a:prstGeom>
        </p:spPr>
        <p:txBody>
          <a:bodyPr lIns="0" tIns="0" rIns="0" bIns="0" rtlCol="0" anchor="t">
            <a:spAutoFit/>
          </a:bodyPr>
          <a:lstStyle/>
          <a:p>
            <a:pPr algn="ctr">
              <a:lnSpc>
                <a:spcPts val="2958"/>
              </a:lnSpc>
              <a:spcBef>
                <a:spcPct val="0"/>
              </a:spcBef>
            </a:pPr>
            <a:r>
              <a:rPr lang="en-US" sz="2113" dirty="0">
                <a:solidFill>
                  <a:srgbClr val="FFFFFF"/>
                </a:solidFill>
                <a:latin typeface="Canva Sans"/>
              </a:rPr>
              <a:t>Hidden Gems</a:t>
            </a:r>
          </a:p>
        </p:txBody>
      </p:sp>
      <p:sp>
        <p:nvSpPr>
          <p:cNvPr id="47" name="TextBox 47"/>
          <p:cNvSpPr txBox="1"/>
          <p:nvPr/>
        </p:nvSpPr>
        <p:spPr>
          <a:xfrm>
            <a:off x="9824024" y="8416109"/>
            <a:ext cx="675155" cy="348429"/>
          </a:xfrm>
          <a:prstGeom prst="rect">
            <a:avLst/>
          </a:prstGeom>
        </p:spPr>
        <p:txBody>
          <a:bodyPr wrap="square" lIns="0" tIns="0" rIns="0" bIns="0" rtlCol="0" anchor="t">
            <a:spAutoFit/>
          </a:bodyPr>
          <a:lstStyle/>
          <a:p>
            <a:pPr algn="ctr">
              <a:lnSpc>
                <a:spcPts val="2939"/>
              </a:lnSpc>
              <a:spcBef>
                <a:spcPct val="0"/>
              </a:spcBef>
            </a:pPr>
            <a:r>
              <a:rPr lang="en-US" sz="2099" dirty="0">
                <a:solidFill>
                  <a:srgbClr val="FFFFFF"/>
                </a:solidFill>
                <a:latin typeface="Canva Sans"/>
              </a:rPr>
              <a:t>Jobs</a:t>
            </a:r>
          </a:p>
        </p:txBody>
      </p:sp>
      <p:sp>
        <p:nvSpPr>
          <p:cNvPr id="48" name="TextBox 48"/>
          <p:cNvSpPr txBox="1"/>
          <p:nvPr/>
        </p:nvSpPr>
        <p:spPr>
          <a:xfrm>
            <a:off x="10742436" y="8902627"/>
            <a:ext cx="1758077" cy="356235"/>
          </a:xfrm>
          <a:prstGeom prst="rect">
            <a:avLst/>
          </a:prstGeom>
        </p:spPr>
        <p:txBody>
          <a:bodyPr lIns="0" tIns="0" rIns="0" bIns="0" rtlCol="0" anchor="t">
            <a:spAutoFit/>
          </a:bodyPr>
          <a:lstStyle/>
          <a:p>
            <a:pPr algn="ctr">
              <a:lnSpc>
                <a:spcPts val="2939"/>
              </a:lnSpc>
              <a:spcBef>
                <a:spcPct val="0"/>
              </a:spcBef>
            </a:pPr>
            <a:r>
              <a:rPr lang="en-US" sz="2099" dirty="0">
                <a:solidFill>
                  <a:srgbClr val="FFFFFF"/>
                </a:solidFill>
                <a:latin typeface="Canva Sans"/>
              </a:rPr>
              <a:t>Flea Markets</a:t>
            </a:r>
          </a:p>
        </p:txBody>
      </p:sp>
      <p:sp>
        <p:nvSpPr>
          <p:cNvPr id="49" name="AutoShape 49"/>
          <p:cNvSpPr/>
          <p:nvPr/>
        </p:nvSpPr>
        <p:spPr>
          <a:xfrm>
            <a:off x="11734915" y="7908425"/>
            <a:ext cx="19050" cy="975936"/>
          </a:xfrm>
          <a:prstGeom prst="line">
            <a:avLst/>
          </a:prstGeom>
          <a:ln w="38100" cap="flat">
            <a:solidFill>
              <a:srgbClr val="FFFFFF"/>
            </a:solidFill>
            <a:prstDash val="solid"/>
            <a:headEnd type="none" w="sm" len="sm"/>
            <a:tailEnd type="arrow" w="med" len="sm"/>
          </a:ln>
        </p:spPr>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sp>
        <p:nvSpPr>
          <p:cNvPr id="2" name="AutoShape 2"/>
          <p:cNvSpPr/>
          <p:nvPr/>
        </p:nvSpPr>
        <p:spPr>
          <a:xfrm rot="-1753206">
            <a:off x="-780063" y="4669608"/>
            <a:ext cx="25783492" cy="9586163"/>
          </a:xfrm>
          <a:prstGeom prst="rect">
            <a:avLst/>
          </a:prstGeom>
          <a:solidFill>
            <a:srgbClr val="000000">
              <a:alpha val="6667"/>
            </a:srgbClr>
          </a:solidFill>
        </p:spPr>
      </p:sp>
      <p:grpSp>
        <p:nvGrpSpPr>
          <p:cNvPr id="3" name="Group 3"/>
          <p:cNvGrpSpPr/>
          <p:nvPr/>
        </p:nvGrpSpPr>
        <p:grpSpPr>
          <a:xfrm>
            <a:off x="1082240" y="1628876"/>
            <a:ext cx="4626722" cy="1810294"/>
            <a:chOff x="0" y="0"/>
            <a:chExt cx="1687841" cy="660400"/>
          </a:xfrm>
        </p:grpSpPr>
        <p:sp>
          <p:nvSpPr>
            <p:cNvPr id="4" name="Freeform 4"/>
            <p:cNvSpPr/>
            <p:nvPr/>
          </p:nvSpPr>
          <p:spPr>
            <a:xfrm>
              <a:off x="0" y="0"/>
              <a:ext cx="1687841" cy="660400"/>
            </a:xfrm>
            <a:custGeom>
              <a:avLst/>
              <a:gdLst/>
              <a:ahLst/>
              <a:cxnLst/>
              <a:rect l="l" t="t" r="r" b="b"/>
              <a:pathLst>
                <a:path w="1687841" h="660400">
                  <a:moveTo>
                    <a:pt x="1563381" y="660400"/>
                  </a:moveTo>
                  <a:lnTo>
                    <a:pt x="124460" y="660400"/>
                  </a:lnTo>
                  <a:cubicBezTo>
                    <a:pt x="55880" y="660400"/>
                    <a:pt x="0" y="604520"/>
                    <a:pt x="0" y="535940"/>
                  </a:cubicBezTo>
                  <a:lnTo>
                    <a:pt x="0" y="124460"/>
                  </a:lnTo>
                  <a:cubicBezTo>
                    <a:pt x="0" y="55880"/>
                    <a:pt x="55880" y="0"/>
                    <a:pt x="124460" y="0"/>
                  </a:cubicBezTo>
                  <a:lnTo>
                    <a:pt x="1563381" y="0"/>
                  </a:lnTo>
                  <a:cubicBezTo>
                    <a:pt x="1631961" y="0"/>
                    <a:pt x="1687841" y="55880"/>
                    <a:pt x="1687841" y="124460"/>
                  </a:cubicBezTo>
                  <a:lnTo>
                    <a:pt x="1687841" y="535940"/>
                  </a:lnTo>
                  <a:cubicBezTo>
                    <a:pt x="1687841" y="604520"/>
                    <a:pt x="1631961" y="660400"/>
                    <a:pt x="1563381" y="660400"/>
                  </a:cubicBezTo>
                  <a:close/>
                </a:path>
              </a:pathLst>
            </a:custGeom>
            <a:solidFill>
              <a:srgbClr val="FFFFFF"/>
            </a:solidFill>
          </p:spPr>
        </p:sp>
      </p:grpSp>
      <p:grpSp>
        <p:nvGrpSpPr>
          <p:cNvPr id="5" name="Group 5"/>
          <p:cNvGrpSpPr/>
          <p:nvPr/>
        </p:nvGrpSpPr>
        <p:grpSpPr>
          <a:xfrm>
            <a:off x="12632578" y="7448006"/>
            <a:ext cx="4626722" cy="1810294"/>
            <a:chOff x="0" y="0"/>
            <a:chExt cx="1687841" cy="660400"/>
          </a:xfrm>
        </p:grpSpPr>
        <p:sp>
          <p:nvSpPr>
            <p:cNvPr id="6" name="Freeform 6"/>
            <p:cNvSpPr/>
            <p:nvPr/>
          </p:nvSpPr>
          <p:spPr>
            <a:xfrm>
              <a:off x="0" y="0"/>
              <a:ext cx="1687841" cy="660400"/>
            </a:xfrm>
            <a:custGeom>
              <a:avLst/>
              <a:gdLst/>
              <a:ahLst/>
              <a:cxnLst/>
              <a:rect l="l" t="t" r="r" b="b"/>
              <a:pathLst>
                <a:path w="1687841" h="660400">
                  <a:moveTo>
                    <a:pt x="1563381" y="660400"/>
                  </a:moveTo>
                  <a:lnTo>
                    <a:pt x="124460" y="660400"/>
                  </a:lnTo>
                  <a:cubicBezTo>
                    <a:pt x="55880" y="660400"/>
                    <a:pt x="0" y="604520"/>
                    <a:pt x="0" y="535940"/>
                  </a:cubicBezTo>
                  <a:lnTo>
                    <a:pt x="0" y="124460"/>
                  </a:lnTo>
                  <a:cubicBezTo>
                    <a:pt x="0" y="55880"/>
                    <a:pt x="55880" y="0"/>
                    <a:pt x="124460" y="0"/>
                  </a:cubicBezTo>
                  <a:lnTo>
                    <a:pt x="1563381" y="0"/>
                  </a:lnTo>
                  <a:cubicBezTo>
                    <a:pt x="1631961" y="0"/>
                    <a:pt x="1687841" y="55880"/>
                    <a:pt x="1687841" y="124460"/>
                  </a:cubicBezTo>
                  <a:lnTo>
                    <a:pt x="1687841" y="535940"/>
                  </a:lnTo>
                  <a:cubicBezTo>
                    <a:pt x="1687841" y="604520"/>
                    <a:pt x="1631961" y="660400"/>
                    <a:pt x="1563381" y="660400"/>
                  </a:cubicBezTo>
                  <a:close/>
                </a:path>
              </a:pathLst>
            </a:custGeom>
            <a:solidFill>
              <a:srgbClr val="FFFFFF"/>
            </a:solidFill>
          </p:spPr>
        </p:sp>
      </p:grpSp>
      <p:sp>
        <p:nvSpPr>
          <p:cNvPr id="7" name="Freeform 7"/>
          <p:cNvSpPr/>
          <p:nvPr/>
        </p:nvSpPr>
        <p:spPr>
          <a:xfrm>
            <a:off x="5655422" y="1769506"/>
            <a:ext cx="6977156" cy="6977156"/>
          </a:xfrm>
          <a:custGeom>
            <a:avLst/>
            <a:gdLst/>
            <a:ahLst/>
            <a:cxnLst/>
            <a:rect l="l" t="t" r="r" b="b"/>
            <a:pathLst>
              <a:path w="6977156" h="6977156">
                <a:moveTo>
                  <a:pt x="0" y="0"/>
                </a:moveTo>
                <a:lnTo>
                  <a:pt x="6977156" y="0"/>
                </a:lnTo>
                <a:lnTo>
                  <a:pt x="6977156" y="6977155"/>
                </a:lnTo>
                <a:lnTo>
                  <a:pt x="0" y="697715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8" name="Freeform 8"/>
          <p:cNvSpPr/>
          <p:nvPr/>
        </p:nvSpPr>
        <p:spPr>
          <a:xfrm rot="1707239">
            <a:off x="10339641" y="7796868"/>
            <a:ext cx="1675183" cy="831310"/>
          </a:xfrm>
          <a:custGeom>
            <a:avLst/>
            <a:gdLst/>
            <a:ahLst/>
            <a:cxnLst/>
            <a:rect l="l" t="t" r="r" b="b"/>
            <a:pathLst>
              <a:path w="1675183" h="831310">
                <a:moveTo>
                  <a:pt x="0" y="0"/>
                </a:moveTo>
                <a:lnTo>
                  <a:pt x="1675183" y="0"/>
                </a:lnTo>
                <a:lnTo>
                  <a:pt x="1675183" y="831310"/>
                </a:lnTo>
                <a:lnTo>
                  <a:pt x="0" y="83131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9" name="Freeform 9"/>
          <p:cNvSpPr/>
          <p:nvPr/>
        </p:nvSpPr>
        <p:spPr>
          <a:xfrm rot="1707239" flipH="1" flipV="1">
            <a:off x="6064753" y="2118368"/>
            <a:ext cx="1675183" cy="831310"/>
          </a:xfrm>
          <a:custGeom>
            <a:avLst/>
            <a:gdLst/>
            <a:ahLst/>
            <a:cxnLst/>
            <a:rect l="l" t="t" r="r" b="b"/>
            <a:pathLst>
              <a:path w="1675183" h="831310">
                <a:moveTo>
                  <a:pt x="1675184" y="831309"/>
                </a:moveTo>
                <a:lnTo>
                  <a:pt x="0" y="831309"/>
                </a:lnTo>
                <a:lnTo>
                  <a:pt x="0" y="0"/>
                </a:lnTo>
                <a:lnTo>
                  <a:pt x="1675184" y="0"/>
                </a:lnTo>
                <a:lnTo>
                  <a:pt x="1675184" y="831309"/>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0" name="TextBox 10"/>
          <p:cNvSpPr txBox="1"/>
          <p:nvPr/>
        </p:nvSpPr>
        <p:spPr>
          <a:xfrm>
            <a:off x="1483108" y="1919342"/>
            <a:ext cx="3824986" cy="1063240"/>
          </a:xfrm>
          <a:prstGeom prst="rect">
            <a:avLst/>
          </a:prstGeom>
        </p:spPr>
        <p:txBody>
          <a:bodyPr lIns="0" tIns="0" rIns="0" bIns="0" rtlCol="0" anchor="t">
            <a:spAutoFit/>
          </a:bodyPr>
          <a:lstStyle/>
          <a:p>
            <a:pPr algn="ctr">
              <a:lnSpc>
                <a:spcPts val="4339"/>
              </a:lnSpc>
            </a:pPr>
            <a:r>
              <a:rPr lang="en-US" sz="3099" spc="61" dirty="0">
                <a:solidFill>
                  <a:srgbClr val="212423"/>
                </a:solidFill>
                <a:latin typeface="Montserrat Bold"/>
              </a:rPr>
              <a:t>.HTML </a:t>
            </a:r>
          </a:p>
          <a:p>
            <a:pPr algn="ctr">
              <a:lnSpc>
                <a:spcPts val="4339"/>
              </a:lnSpc>
            </a:pPr>
            <a:r>
              <a:rPr lang="en-US" sz="3099" spc="61" dirty="0">
                <a:solidFill>
                  <a:srgbClr val="212423"/>
                </a:solidFill>
                <a:latin typeface="Montserrat Bold"/>
              </a:rPr>
              <a:t>.CSS</a:t>
            </a:r>
          </a:p>
        </p:txBody>
      </p:sp>
      <p:sp>
        <p:nvSpPr>
          <p:cNvPr id="11" name="TextBox 11"/>
          <p:cNvSpPr txBox="1"/>
          <p:nvPr/>
        </p:nvSpPr>
        <p:spPr>
          <a:xfrm>
            <a:off x="13033446" y="7774668"/>
            <a:ext cx="3824986" cy="1688347"/>
          </a:xfrm>
          <a:prstGeom prst="rect">
            <a:avLst/>
          </a:prstGeom>
        </p:spPr>
        <p:txBody>
          <a:bodyPr lIns="0" tIns="0" rIns="0" bIns="0" rtlCol="0" anchor="t">
            <a:spAutoFit/>
          </a:bodyPr>
          <a:lstStyle/>
          <a:p>
            <a:pPr algn="ctr">
              <a:lnSpc>
                <a:spcPts val="4479"/>
              </a:lnSpc>
            </a:pPr>
            <a:r>
              <a:rPr lang="en-US" sz="3199" spc="63" dirty="0">
                <a:solidFill>
                  <a:srgbClr val="212423"/>
                </a:solidFill>
                <a:latin typeface="Montserrat Bold"/>
              </a:rPr>
              <a:t>.FIREBASE</a:t>
            </a:r>
          </a:p>
          <a:p>
            <a:pPr algn="ctr">
              <a:lnSpc>
                <a:spcPts val="4479"/>
              </a:lnSpc>
            </a:pPr>
            <a:r>
              <a:rPr lang="en-US" sz="3199" spc="63" dirty="0">
                <a:solidFill>
                  <a:srgbClr val="212423"/>
                </a:solidFill>
                <a:latin typeface="Montserrat Bold"/>
              </a:rPr>
              <a:t>.JS</a:t>
            </a:r>
          </a:p>
          <a:p>
            <a:pPr algn="ctr">
              <a:lnSpc>
                <a:spcPts val="4479"/>
              </a:lnSpc>
            </a:pPr>
            <a:endParaRPr lang="en-US" sz="3199" spc="63" dirty="0">
              <a:solidFill>
                <a:srgbClr val="212423"/>
              </a:solidFill>
              <a:latin typeface="Montserrat Bold"/>
            </a:endParaRPr>
          </a:p>
        </p:txBody>
      </p:sp>
      <p:sp>
        <p:nvSpPr>
          <p:cNvPr id="12" name="TextBox 12"/>
          <p:cNvSpPr txBox="1"/>
          <p:nvPr/>
        </p:nvSpPr>
        <p:spPr>
          <a:xfrm>
            <a:off x="1536262" y="780679"/>
            <a:ext cx="3499197" cy="643998"/>
          </a:xfrm>
          <a:prstGeom prst="rect">
            <a:avLst/>
          </a:prstGeom>
        </p:spPr>
        <p:txBody>
          <a:bodyPr lIns="0" tIns="0" rIns="0" bIns="0" rtlCol="0" anchor="t">
            <a:spAutoFit/>
          </a:bodyPr>
          <a:lstStyle/>
          <a:p>
            <a:pPr algn="ctr">
              <a:lnSpc>
                <a:spcPts val="5253"/>
              </a:lnSpc>
            </a:pPr>
            <a:r>
              <a:rPr lang="en-US" sz="4041" spc="80">
                <a:solidFill>
                  <a:srgbClr val="FFFFFF"/>
                </a:solidFill>
                <a:latin typeface="Montserrat Ultra-Bold"/>
              </a:rPr>
              <a:t>FRONTEND</a:t>
            </a:r>
          </a:p>
        </p:txBody>
      </p:sp>
      <p:sp>
        <p:nvSpPr>
          <p:cNvPr id="13" name="TextBox 13"/>
          <p:cNvSpPr txBox="1"/>
          <p:nvPr/>
        </p:nvSpPr>
        <p:spPr>
          <a:xfrm>
            <a:off x="18054962" y="6515124"/>
            <a:ext cx="3824986" cy="467467"/>
          </a:xfrm>
          <a:prstGeom prst="rect">
            <a:avLst/>
          </a:prstGeom>
        </p:spPr>
        <p:txBody>
          <a:bodyPr lIns="0" tIns="0" rIns="0" bIns="0" rtlCol="0" anchor="t">
            <a:spAutoFit/>
          </a:bodyPr>
          <a:lstStyle/>
          <a:p>
            <a:pPr algn="ctr">
              <a:lnSpc>
                <a:spcPts val="3824"/>
              </a:lnSpc>
            </a:pPr>
            <a:r>
              <a:rPr lang="en-US" sz="2941" spc="58">
                <a:solidFill>
                  <a:srgbClr val="FFFFFF"/>
                </a:solidFill>
                <a:latin typeface="Montserrat Ultra-Bold"/>
              </a:rPr>
              <a:t>BACKEND</a:t>
            </a:r>
          </a:p>
        </p:txBody>
      </p:sp>
      <p:sp>
        <p:nvSpPr>
          <p:cNvPr id="14" name="TextBox 14"/>
          <p:cNvSpPr txBox="1"/>
          <p:nvPr/>
        </p:nvSpPr>
        <p:spPr>
          <a:xfrm>
            <a:off x="5035459" y="4112548"/>
            <a:ext cx="8217082" cy="2040943"/>
          </a:xfrm>
          <a:prstGeom prst="rect">
            <a:avLst/>
          </a:prstGeom>
        </p:spPr>
        <p:txBody>
          <a:bodyPr lIns="0" tIns="0" rIns="0" bIns="0" rtlCol="0" anchor="t">
            <a:spAutoFit/>
          </a:bodyPr>
          <a:lstStyle/>
          <a:p>
            <a:pPr algn="ctr">
              <a:lnSpc>
                <a:spcPts val="8120"/>
              </a:lnSpc>
              <a:spcBef>
                <a:spcPct val="0"/>
              </a:spcBef>
            </a:pPr>
            <a:r>
              <a:rPr lang="en-US" sz="4400" dirty="0">
                <a:solidFill>
                  <a:srgbClr val="FFFFFF"/>
                </a:solidFill>
                <a:latin typeface="Horizon"/>
              </a:rPr>
              <a:t>Languages</a:t>
            </a:r>
          </a:p>
          <a:p>
            <a:pPr algn="ctr">
              <a:lnSpc>
                <a:spcPts val="8120"/>
              </a:lnSpc>
              <a:spcBef>
                <a:spcPct val="0"/>
              </a:spcBef>
            </a:pPr>
            <a:r>
              <a:rPr lang="en-US" sz="4400" dirty="0">
                <a:solidFill>
                  <a:srgbClr val="FFFFFF"/>
                </a:solidFill>
                <a:latin typeface="Horizon"/>
              </a:rPr>
              <a:t>used</a:t>
            </a:r>
          </a:p>
        </p:txBody>
      </p:sp>
      <p:sp>
        <p:nvSpPr>
          <p:cNvPr id="15" name="TextBox 15"/>
          <p:cNvSpPr txBox="1"/>
          <p:nvPr/>
        </p:nvSpPr>
        <p:spPr>
          <a:xfrm>
            <a:off x="13672923" y="6516631"/>
            <a:ext cx="2658623" cy="1429880"/>
          </a:xfrm>
          <a:prstGeom prst="rect">
            <a:avLst/>
          </a:prstGeom>
        </p:spPr>
        <p:txBody>
          <a:bodyPr lIns="0" tIns="0" rIns="0" bIns="0" rtlCol="0" anchor="t">
            <a:spAutoFit/>
          </a:bodyPr>
          <a:lstStyle/>
          <a:p>
            <a:pPr algn="ctr">
              <a:lnSpc>
                <a:spcPts val="5712"/>
              </a:lnSpc>
              <a:spcBef>
                <a:spcPct val="0"/>
              </a:spcBef>
            </a:pPr>
            <a:r>
              <a:rPr lang="en-US" sz="4080">
                <a:solidFill>
                  <a:srgbClr val="FFFFFF"/>
                </a:solidFill>
                <a:latin typeface="Canva Sans Bold"/>
              </a:rPr>
              <a:t>BACKENDD</a:t>
            </a:r>
          </a:p>
        </p:txBody>
      </p:sp>
      <p:sp>
        <p:nvSpPr>
          <p:cNvPr id="16" name="TextBox 16"/>
          <p:cNvSpPr txBox="1"/>
          <p:nvPr/>
        </p:nvSpPr>
        <p:spPr>
          <a:xfrm>
            <a:off x="14365569" y="7106099"/>
            <a:ext cx="1160740" cy="198120"/>
          </a:xfrm>
          <a:prstGeom prst="rect">
            <a:avLst/>
          </a:prstGeom>
        </p:spPr>
        <p:txBody>
          <a:bodyPr lIns="0" tIns="0" rIns="0" bIns="0" rtlCol="0" anchor="t">
            <a:spAutoFit/>
          </a:bodyPr>
          <a:lstStyle/>
          <a:p>
            <a:pPr marL="0" lvl="0" indent="0" algn="ctr">
              <a:lnSpc>
                <a:spcPts val="1679"/>
              </a:lnSpc>
              <a:spcBef>
                <a:spcPct val="0"/>
              </a:spcBef>
            </a:pPr>
            <a:r>
              <a:rPr lang="en-US" sz="1200" u="none" strike="noStrike">
                <a:solidFill>
                  <a:srgbClr val="000000"/>
                </a:solidFill>
                <a:latin typeface="Montserrat"/>
              </a:rPr>
              <a:t>Montserrat</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V="1">
            <a:off x="0" y="0"/>
            <a:ext cx="18288000" cy="10287000"/>
          </a:xfrm>
          <a:custGeom>
            <a:avLst/>
            <a:gdLst/>
            <a:ahLst/>
            <a:cxnLst/>
            <a:rect l="l" t="t" r="r" b="b"/>
            <a:pathLst>
              <a:path w="18288000" h="10287000">
                <a:moveTo>
                  <a:pt x="0" y="10287000"/>
                </a:moveTo>
                <a:lnTo>
                  <a:pt x="18288000" y="10287000"/>
                </a:lnTo>
                <a:lnTo>
                  <a:pt x="18288000" y="0"/>
                </a:lnTo>
                <a:lnTo>
                  <a:pt x="0" y="0"/>
                </a:lnTo>
                <a:lnTo>
                  <a:pt x="0" y="10287000"/>
                </a:lnTo>
                <a:close/>
              </a:path>
            </a:pathLst>
          </a:custGeom>
          <a:blipFill>
            <a:blip r:embed="rId2"/>
            <a:stretch>
              <a:fillRect t="-38888" b="-38888"/>
            </a:stretch>
          </a:blipFill>
        </p:spPr>
      </p:sp>
      <p:sp>
        <p:nvSpPr>
          <p:cNvPr id="3" name="Freeform 3"/>
          <p:cNvSpPr/>
          <p:nvPr/>
        </p:nvSpPr>
        <p:spPr>
          <a:xfrm rot="-6001244">
            <a:off x="10917706" y="7049713"/>
            <a:ext cx="14283863" cy="12962606"/>
          </a:xfrm>
          <a:custGeom>
            <a:avLst/>
            <a:gdLst/>
            <a:ahLst/>
            <a:cxnLst/>
            <a:rect l="l" t="t" r="r" b="b"/>
            <a:pathLst>
              <a:path w="14283863" h="12962606">
                <a:moveTo>
                  <a:pt x="0" y="0"/>
                </a:moveTo>
                <a:lnTo>
                  <a:pt x="14283863" y="0"/>
                </a:lnTo>
                <a:lnTo>
                  <a:pt x="14283863" y="12962606"/>
                </a:lnTo>
                <a:lnTo>
                  <a:pt x="0" y="12962606"/>
                </a:lnTo>
                <a:lnTo>
                  <a:pt x="0" y="0"/>
                </a:lnTo>
                <a:close/>
              </a:path>
            </a:pathLst>
          </a:custGeom>
          <a:blipFill>
            <a:blip r:embed="rId3"/>
            <a:stretch>
              <a:fillRect/>
            </a:stretch>
          </a:blipFill>
        </p:spPr>
      </p:sp>
      <p:sp>
        <p:nvSpPr>
          <p:cNvPr id="4" name="Freeform 4"/>
          <p:cNvSpPr/>
          <p:nvPr/>
        </p:nvSpPr>
        <p:spPr>
          <a:xfrm rot="1084654">
            <a:off x="-6628924" y="-8283079"/>
            <a:ext cx="12596877" cy="11431666"/>
          </a:xfrm>
          <a:custGeom>
            <a:avLst/>
            <a:gdLst/>
            <a:ahLst/>
            <a:cxnLst/>
            <a:rect l="l" t="t" r="r" b="b"/>
            <a:pathLst>
              <a:path w="12596877" h="11431666">
                <a:moveTo>
                  <a:pt x="0" y="0"/>
                </a:moveTo>
                <a:lnTo>
                  <a:pt x="12596877" y="0"/>
                </a:lnTo>
                <a:lnTo>
                  <a:pt x="12596877" y="11431667"/>
                </a:lnTo>
                <a:lnTo>
                  <a:pt x="0" y="11431667"/>
                </a:lnTo>
                <a:lnTo>
                  <a:pt x="0" y="0"/>
                </a:lnTo>
                <a:close/>
              </a:path>
            </a:pathLst>
          </a:custGeom>
          <a:blipFill>
            <a:blip r:embed="rId3"/>
            <a:stretch>
              <a:fillRect/>
            </a:stretch>
          </a:blipFill>
        </p:spPr>
      </p:sp>
      <p:sp>
        <p:nvSpPr>
          <p:cNvPr id="5" name="TextBox 5"/>
          <p:cNvSpPr txBox="1"/>
          <p:nvPr/>
        </p:nvSpPr>
        <p:spPr>
          <a:xfrm>
            <a:off x="5436167" y="4954555"/>
            <a:ext cx="6437528" cy="496572"/>
          </a:xfrm>
          <a:prstGeom prst="rect">
            <a:avLst/>
          </a:prstGeom>
        </p:spPr>
        <p:txBody>
          <a:bodyPr lIns="0" tIns="0" rIns="0" bIns="0" rtlCol="0" anchor="t">
            <a:spAutoFit/>
          </a:bodyPr>
          <a:lstStyle/>
          <a:p>
            <a:pPr algn="ctr">
              <a:lnSpc>
                <a:spcPts val="4007"/>
              </a:lnSpc>
            </a:pPr>
            <a:r>
              <a:rPr lang="en-US" sz="2925">
                <a:solidFill>
                  <a:srgbClr val="B100E8"/>
                </a:solidFill>
                <a:latin typeface="Now Bold"/>
              </a:rPr>
              <a:t>For watching this presentation</a:t>
            </a:r>
          </a:p>
        </p:txBody>
      </p:sp>
      <p:sp>
        <p:nvSpPr>
          <p:cNvPr id="6" name="Freeform 6"/>
          <p:cNvSpPr/>
          <p:nvPr/>
        </p:nvSpPr>
        <p:spPr>
          <a:xfrm>
            <a:off x="14545481" y="-693771"/>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4">
              <a:alphaModFix amt="67000"/>
              <a:extLst>
                <a:ext uri="{96DAC541-7B7A-43D3-8B79-37D633B846F1}">
                  <asvg:svgBlip xmlns:asvg="http://schemas.microsoft.com/office/drawing/2016/SVG/main" r:embed="rId5"/>
                </a:ext>
              </a:extLst>
            </a:blip>
            <a:stretch>
              <a:fillRect/>
            </a:stretch>
          </a:blipFill>
        </p:spPr>
      </p:sp>
      <p:sp>
        <p:nvSpPr>
          <p:cNvPr id="7" name="TextBox 7"/>
          <p:cNvSpPr txBox="1"/>
          <p:nvPr/>
        </p:nvSpPr>
        <p:spPr>
          <a:xfrm>
            <a:off x="2969662" y="3636707"/>
            <a:ext cx="11370537" cy="1374998"/>
          </a:xfrm>
          <a:prstGeom prst="rect">
            <a:avLst/>
          </a:prstGeom>
        </p:spPr>
        <p:txBody>
          <a:bodyPr lIns="0" tIns="0" rIns="0" bIns="0" rtlCol="0" anchor="t">
            <a:spAutoFit/>
          </a:bodyPr>
          <a:lstStyle/>
          <a:p>
            <a:pPr algn="ctr">
              <a:lnSpc>
                <a:spcPts val="11242"/>
              </a:lnSpc>
            </a:pPr>
            <a:r>
              <a:rPr lang="en-US" sz="8087">
                <a:solidFill>
                  <a:srgbClr val="048AFF"/>
                </a:solidFill>
                <a:latin typeface="Now Bold"/>
              </a:rPr>
              <a:t>THANK YOU</a:t>
            </a:r>
          </a:p>
        </p:txBody>
      </p:sp>
      <p:sp>
        <p:nvSpPr>
          <p:cNvPr id="8" name="Freeform 8"/>
          <p:cNvSpPr/>
          <p:nvPr/>
        </p:nvSpPr>
        <p:spPr>
          <a:xfrm>
            <a:off x="8557383" y="2256328"/>
            <a:ext cx="1173233" cy="1164700"/>
          </a:xfrm>
          <a:custGeom>
            <a:avLst/>
            <a:gdLst/>
            <a:ahLst/>
            <a:cxnLst/>
            <a:rect l="l" t="t" r="r" b="b"/>
            <a:pathLst>
              <a:path w="1173233" h="1164700">
                <a:moveTo>
                  <a:pt x="0" y="0"/>
                </a:moveTo>
                <a:lnTo>
                  <a:pt x="1173234" y="0"/>
                </a:lnTo>
                <a:lnTo>
                  <a:pt x="1173234" y="1164701"/>
                </a:lnTo>
                <a:lnTo>
                  <a:pt x="0" y="116470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707</TotalTime>
  <Words>331</Words>
  <Application>Microsoft Office PowerPoint</Application>
  <PresentationFormat>Custom</PresentationFormat>
  <Paragraphs>49</Paragraphs>
  <Slides>7</Slides>
  <Notes>0</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7</vt:i4>
      </vt:variant>
    </vt:vector>
  </HeadingPairs>
  <TitlesOfParts>
    <vt:vector size="21" baseType="lpstr">
      <vt:lpstr>Montserrat Ultra-Bold</vt:lpstr>
      <vt:lpstr>Horizon</vt:lpstr>
      <vt:lpstr>Archivo Black</vt:lpstr>
      <vt:lpstr>Caladea</vt:lpstr>
      <vt:lpstr>Arial</vt:lpstr>
      <vt:lpstr>Calibri</vt:lpstr>
      <vt:lpstr>Now Bold</vt:lpstr>
      <vt:lpstr>Livvic Heavy</vt:lpstr>
      <vt:lpstr>Livvic Bold</vt:lpstr>
      <vt:lpstr>Montserrat Bold</vt:lpstr>
      <vt:lpstr>Canva Sans Bold</vt:lpstr>
      <vt:lpstr>Montserrat</vt:lpstr>
      <vt:lpstr>Canva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smart city</dc:title>
  <cp:lastModifiedBy>Shweta Shinde</cp:lastModifiedBy>
  <cp:revision>3</cp:revision>
  <dcterms:created xsi:type="dcterms:W3CDTF">2006-08-16T00:00:00Z</dcterms:created>
  <dcterms:modified xsi:type="dcterms:W3CDTF">2024-04-02T11:06:08Z</dcterms:modified>
  <dc:identifier>DAFxxZkDEVE</dc:identifier>
</cp:coreProperties>
</file>